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5"/>
  </p:notesMasterIdLst>
  <p:sldIdLst>
    <p:sldId id="256" r:id="rId2"/>
    <p:sldId id="310" r:id="rId3"/>
    <p:sldId id="311" r:id="rId4"/>
    <p:sldId id="259" r:id="rId5"/>
    <p:sldId id="258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6"/>
    </p:embeddedFont>
    <p:embeddedFont>
      <p:font typeface="Inter" panose="020B0604020202020204" charset="0"/>
      <p:regular r:id="rId17"/>
      <p:bold r:id="rId18"/>
    </p:embeddedFont>
    <p:embeddedFont>
      <p:font typeface="Lexend Deca" panose="020B0604020202020204" charset="0"/>
      <p:regular r:id="rId19"/>
      <p:bold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6D383A0-19A5-4526-8D3C-BD9C435DB0FA}">
  <a:tblStyle styleId="{96D383A0-19A5-4526-8D3C-BD9C435DB0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43" y="9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363d899a22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363d899a22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34c999f7b1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34c999f7b1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0920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34c999f7b1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34c999f7b1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07951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624031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34c999f7b1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34c999f7b1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63d899a2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63d899a2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63d899a2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63d899a2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600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63d899a2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63d899a2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79926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63d899a2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63d899a2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07472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63d899a2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63d899a2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1170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363d899a2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363d899a2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0238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912475" y="0"/>
            <a:ext cx="32316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39000" y="535000"/>
            <a:ext cx="4359000" cy="157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39000" y="2025100"/>
            <a:ext cx="2846100" cy="7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10575" y="4614200"/>
            <a:ext cx="9133500" cy="529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-12125" y="3915825"/>
            <a:ext cx="9156000" cy="1227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3060137" y="1140100"/>
            <a:ext cx="5085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3060252" y="1981900"/>
            <a:ext cx="5085900" cy="14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-8400" y="4851953"/>
            <a:ext cx="9156000" cy="30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hasCustomPrompt="1"/>
          </p:nvPr>
        </p:nvSpPr>
        <p:spPr>
          <a:xfrm>
            <a:off x="762475" y="1314250"/>
            <a:ext cx="66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"/>
          </p:nvPr>
        </p:nvSpPr>
        <p:spPr>
          <a:xfrm>
            <a:off x="715100" y="2312575"/>
            <a:ext cx="2331600" cy="48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3573008" y="1314250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3"/>
          </p:nvPr>
        </p:nvSpPr>
        <p:spPr>
          <a:xfrm>
            <a:off x="3398900" y="2312575"/>
            <a:ext cx="2331600" cy="48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4" hasCustomPrompt="1"/>
          </p:nvPr>
        </p:nvSpPr>
        <p:spPr>
          <a:xfrm>
            <a:off x="6210642" y="1314250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5"/>
          </p:nvPr>
        </p:nvSpPr>
        <p:spPr>
          <a:xfrm>
            <a:off x="6087600" y="2312574"/>
            <a:ext cx="2331600" cy="482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6" hasCustomPrompt="1"/>
          </p:nvPr>
        </p:nvSpPr>
        <p:spPr>
          <a:xfrm>
            <a:off x="762483" y="3106232"/>
            <a:ext cx="6678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7"/>
          </p:nvPr>
        </p:nvSpPr>
        <p:spPr>
          <a:xfrm>
            <a:off x="720000" y="4118143"/>
            <a:ext cx="23316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8" hasCustomPrompt="1"/>
          </p:nvPr>
        </p:nvSpPr>
        <p:spPr>
          <a:xfrm>
            <a:off x="3572996" y="3112473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9"/>
          </p:nvPr>
        </p:nvSpPr>
        <p:spPr>
          <a:xfrm>
            <a:off x="3403800" y="4118143"/>
            <a:ext cx="23316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3" hasCustomPrompt="1"/>
          </p:nvPr>
        </p:nvSpPr>
        <p:spPr>
          <a:xfrm>
            <a:off x="6203917" y="3112473"/>
            <a:ext cx="5727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4"/>
          </p:nvPr>
        </p:nvSpPr>
        <p:spPr>
          <a:xfrm>
            <a:off x="6087600" y="4118140"/>
            <a:ext cx="2331600" cy="484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6"/>
          </p:nvPr>
        </p:nvSpPr>
        <p:spPr>
          <a:xfrm>
            <a:off x="715100" y="1907767"/>
            <a:ext cx="2331600" cy="58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7"/>
          </p:nvPr>
        </p:nvSpPr>
        <p:spPr>
          <a:xfrm>
            <a:off x="3403802" y="1907767"/>
            <a:ext cx="2331600" cy="58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8"/>
          </p:nvPr>
        </p:nvSpPr>
        <p:spPr>
          <a:xfrm>
            <a:off x="6092499" y="1907767"/>
            <a:ext cx="2331600" cy="58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9"/>
          </p:nvPr>
        </p:nvSpPr>
        <p:spPr>
          <a:xfrm>
            <a:off x="715100" y="3718245"/>
            <a:ext cx="2331600" cy="58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20"/>
          </p:nvPr>
        </p:nvSpPr>
        <p:spPr>
          <a:xfrm>
            <a:off x="3403805" y="3718245"/>
            <a:ext cx="2331600" cy="58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21"/>
          </p:nvPr>
        </p:nvSpPr>
        <p:spPr>
          <a:xfrm>
            <a:off x="6092499" y="3718242"/>
            <a:ext cx="2331600" cy="58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Lexend Deca"/>
              <a:buNone/>
              <a:defRPr sz="3500" b="1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bas Neue"/>
              <a:buNone/>
              <a:defRPr sz="3500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●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nter"/>
              <a:buChar char="○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Inter"/>
              <a:buChar char="■"/>
              <a:defRPr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5" r:id="rId3"/>
    <p:sldLayoutId id="2147483658" r:id="rId4"/>
    <p:sldLayoutId id="214748365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4"/>
          <p:cNvSpPr txBox="1">
            <a:spLocks noGrp="1"/>
          </p:cNvSpPr>
          <p:nvPr>
            <p:ph type="ctrTitle"/>
          </p:nvPr>
        </p:nvSpPr>
        <p:spPr>
          <a:xfrm>
            <a:off x="834700" y="535000"/>
            <a:ext cx="5007300" cy="157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dk2"/>
                </a:solidFill>
              </a:rPr>
              <a:t>MODEL DEPLOYMENT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231" name="Google Shape;231;p34"/>
          <p:cNvSpPr txBox="1">
            <a:spLocks noGrp="1"/>
          </p:cNvSpPr>
          <p:nvPr>
            <p:ph type="subTitle" idx="1"/>
          </p:nvPr>
        </p:nvSpPr>
        <p:spPr>
          <a:xfrm>
            <a:off x="916119" y="1875975"/>
            <a:ext cx="4776800" cy="7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tx2">
                    <a:lumMod val="50000"/>
                  </a:schemeClr>
                </a:solidFill>
                <a:latin typeface="Lexend Deca"/>
                <a:sym typeface="Lexend Deca"/>
              </a:rPr>
              <a:t>Loan Approval Predictions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b="1" dirty="0">
              <a:solidFill>
                <a:schemeClr val="tx2">
                  <a:lumMod val="50000"/>
                </a:schemeClr>
              </a:solidFill>
              <a:latin typeface="Lexend Deca"/>
              <a:sym typeface="Lexend De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Melissa Nielsen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December 9, 2022</a:t>
            </a:r>
            <a:endParaRPr dirty="0"/>
          </a:p>
        </p:txBody>
      </p:sp>
      <p:pic>
        <p:nvPicPr>
          <p:cNvPr id="232" name="Google Shape;232;p34"/>
          <p:cNvPicPr preferRelativeResize="0"/>
          <p:nvPr/>
        </p:nvPicPr>
        <p:blipFill rotWithShape="1">
          <a:blip r:embed="rId3">
            <a:alphaModFix/>
          </a:blip>
          <a:srcRect t="31903" b="1407"/>
          <a:stretch/>
        </p:blipFill>
        <p:spPr>
          <a:xfrm>
            <a:off x="4631050" y="2591900"/>
            <a:ext cx="1899600" cy="18996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233" name="Google Shape;233;p34"/>
          <p:cNvPicPr preferRelativeResize="0"/>
          <p:nvPr/>
        </p:nvPicPr>
        <p:blipFill rotWithShape="1">
          <a:blip r:embed="rId4">
            <a:alphaModFix/>
          </a:blip>
          <a:srcRect l="43882" r="-135"/>
          <a:stretch/>
        </p:blipFill>
        <p:spPr>
          <a:xfrm>
            <a:off x="6520125" y="695850"/>
            <a:ext cx="1899600" cy="189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4"/>
          <p:cNvPicPr preferRelativeResize="0"/>
          <p:nvPr/>
        </p:nvPicPr>
        <p:blipFill rotWithShape="1">
          <a:blip r:embed="rId5">
            <a:alphaModFix/>
          </a:blip>
          <a:srcRect l="15354" r="12354" b="4607"/>
          <a:stretch/>
        </p:blipFill>
        <p:spPr>
          <a:xfrm>
            <a:off x="6569408" y="2633092"/>
            <a:ext cx="1822200" cy="1803300"/>
          </a:xfrm>
          <a:prstGeom prst="ellipse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235" name="Google Shape;235;p34"/>
          <p:cNvGrpSpPr/>
          <p:nvPr/>
        </p:nvGrpSpPr>
        <p:grpSpPr>
          <a:xfrm>
            <a:off x="-128400" y="927725"/>
            <a:ext cx="3823800" cy="4351750"/>
            <a:chOff x="-128400" y="927725"/>
            <a:chExt cx="3823800" cy="4351750"/>
          </a:xfrm>
        </p:grpSpPr>
        <p:sp>
          <p:nvSpPr>
            <p:cNvPr id="236" name="Google Shape;236;p34"/>
            <p:cNvSpPr/>
            <p:nvPr/>
          </p:nvSpPr>
          <p:spPr>
            <a:xfrm>
              <a:off x="-1284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4"/>
            <p:cNvSpPr/>
            <p:nvPr/>
          </p:nvSpPr>
          <p:spPr>
            <a:xfrm>
              <a:off x="453700" y="4331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4"/>
            <p:cNvSpPr/>
            <p:nvPr/>
          </p:nvSpPr>
          <p:spPr>
            <a:xfrm>
              <a:off x="10358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4"/>
            <p:cNvSpPr/>
            <p:nvPr/>
          </p:nvSpPr>
          <p:spPr>
            <a:xfrm>
              <a:off x="1617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4"/>
            <p:cNvSpPr/>
            <p:nvPr/>
          </p:nvSpPr>
          <p:spPr>
            <a:xfrm>
              <a:off x="4537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4"/>
            <p:cNvSpPr/>
            <p:nvPr/>
          </p:nvSpPr>
          <p:spPr>
            <a:xfrm>
              <a:off x="4537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4"/>
            <p:cNvSpPr/>
            <p:nvPr/>
          </p:nvSpPr>
          <p:spPr>
            <a:xfrm>
              <a:off x="4537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4"/>
            <p:cNvSpPr/>
            <p:nvPr/>
          </p:nvSpPr>
          <p:spPr>
            <a:xfrm>
              <a:off x="1617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4"/>
            <p:cNvSpPr/>
            <p:nvPr/>
          </p:nvSpPr>
          <p:spPr>
            <a:xfrm>
              <a:off x="1617900" y="4898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4"/>
            <p:cNvSpPr/>
            <p:nvPr/>
          </p:nvSpPr>
          <p:spPr>
            <a:xfrm>
              <a:off x="2183400" y="376397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4"/>
            <p:cNvSpPr/>
            <p:nvPr/>
          </p:nvSpPr>
          <p:spPr>
            <a:xfrm>
              <a:off x="27489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4"/>
            <p:cNvSpPr/>
            <p:nvPr/>
          </p:nvSpPr>
          <p:spPr>
            <a:xfrm>
              <a:off x="453700" y="26294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4"/>
            <p:cNvSpPr/>
            <p:nvPr/>
          </p:nvSpPr>
          <p:spPr>
            <a:xfrm>
              <a:off x="453700" y="2062225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4"/>
            <p:cNvSpPr/>
            <p:nvPr/>
          </p:nvSpPr>
          <p:spPr>
            <a:xfrm>
              <a:off x="453700" y="1494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4"/>
            <p:cNvSpPr/>
            <p:nvPr/>
          </p:nvSpPr>
          <p:spPr>
            <a:xfrm>
              <a:off x="453700" y="927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4"/>
            <p:cNvSpPr/>
            <p:nvPr/>
          </p:nvSpPr>
          <p:spPr>
            <a:xfrm>
              <a:off x="1617900" y="31967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4"/>
            <p:cNvSpPr/>
            <p:nvPr/>
          </p:nvSpPr>
          <p:spPr>
            <a:xfrm>
              <a:off x="3314400" y="37639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4"/>
            <p:cNvSpPr/>
            <p:nvPr/>
          </p:nvSpPr>
          <p:spPr>
            <a:xfrm>
              <a:off x="2748900" y="43312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 txBox="1">
            <a:spLocks noGrp="1"/>
          </p:cNvSpPr>
          <p:nvPr>
            <p:ph type="title" idx="15"/>
          </p:nvPr>
        </p:nvSpPr>
        <p:spPr>
          <a:xfrm>
            <a:off x="720000" y="2326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307" name="Google Shape;307;p36"/>
          <p:cNvGrpSpPr/>
          <p:nvPr/>
        </p:nvGrpSpPr>
        <p:grpSpPr>
          <a:xfrm>
            <a:off x="6713050" y="-153850"/>
            <a:ext cx="2659600" cy="2199475"/>
            <a:chOff x="6713050" y="-153850"/>
            <a:chExt cx="2659600" cy="2199475"/>
          </a:xfrm>
        </p:grpSpPr>
        <p:sp>
          <p:nvSpPr>
            <p:cNvPr id="308" name="Google Shape;308;p36"/>
            <p:cNvSpPr/>
            <p:nvPr/>
          </p:nvSpPr>
          <p:spPr>
            <a:xfrm rot="10800000">
              <a:off x="89916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 rot="10800000">
              <a:off x="8409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 rot="10800000">
              <a:off x="8409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 rot="10800000">
              <a:off x="7844050" y="413400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 rot="10800000">
              <a:off x="7278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 rot="10800000">
              <a:off x="8409550" y="10146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 rot="10800000">
              <a:off x="67130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 rot="10800000">
              <a:off x="7278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 rot="10800000">
              <a:off x="8409550" y="1664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 rot="10800000">
              <a:off x="7844050" y="10301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750E5387-1483-668B-AAB9-4FBDB9F2576F}"/>
              </a:ext>
            </a:extLst>
          </p:cNvPr>
          <p:cNvGrpSpPr/>
          <p:nvPr/>
        </p:nvGrpSpPr>
        <p:grpSpPr>
          <a:xfrm>
            <a:off x="1359143" y="1106181"/>
            <a:ext cx="6090827" cy="3183492"/>
            <a:chOff x="1288309" y="1144818"/>
            <a:chExt cx="6090827" cy="3183492"/>
          </a:xfrm>
        </p:grpSpPr>
        <p:sp>
          <p:nvSpPr>
            <p:cNvPr id="26" name="Arrow: Right 25">
              <a:extLst>
                <a:ext uri="{FF2B5EF4-FFF2-40B4-BE49-F238E27FC236}">
                  <a16:creationId xmlns:a16="http://schemas.microsoft.com/office/drawing/2014/main" id="{05A6E7E2-7B8A-E5FA-6E26-83B032C4E632}"/>
                </a:ext>
              </a:extLst>
            </p:cNvPr>
            <p:cNvSpPr/>
            <p:nvPr/>
          </p:nvSpPr>
          <p:spPr>
            <a:xfrm>
              <a:off x="3798630" y="2542499"/>
              <a:ext cx="1139577" cy="927100"/>
            </a:xfrm>
            <a:prstGeom prst="rightArrow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45EC685F-E775-E7D9-E4C6-25EDA8907466}"/>
                </a:ext>
              </a:extLst>
            </p:cNvPr>
            <p:cNvSpPr/>
            <p:nvPr/>
          </p:nvSpPr>
          <p:spPr>
            <a:xfrm>
              <a:off x="1710656" y="1664625"/>
              <a:ext cx="2217600" cy="266368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FB0BBC38-4506-5CEA-7106-7CC98488201D}"/>
                </a:ext>
              </a:extLst>
            </p:cNvPr>
            <p:cNvSpPr/>
            <p:nvPr/>
          </p:nvSpPr>
          <p:spPr>
            <a:xfrm>
              <a:off x="1923004" y="1867662"/>
              <a:ext cx="1800000" cy="62796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Transform categorical variables</a:t>
              </a:r>
            </a:p>
          </p:txBody>
        </p:sp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A121BB6E-CD1C-D7AA-4B7A-C525006A2F35}"/>
                </a:ext>
              </a:extLst>
            </p:cNvPr>
            <p:cNvSpPr/>
            <p:nvPr/>
          </p:nvSpPr>
          <p:spPr>
            <a:xfrm>
              <a:off x="1923004" y="3774460"/>
              <a:ext cx="1800000" cy="44290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Transform other numerical variables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EB426D8-4441-949D-C07A-0E2E4D1FFAD7}"/>
                </a:ext>
              </a:extLst>
            </p:cNvPr>
            <p:cNvSpPr txBox="1"/>
            <p:nvPr/>
          </p:nvSpPr>
          <p:spPr>
            <a:xfrm>
              <a:off x="1288309" y="1144818"/>
              <a:ext cx="30801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400" b="1" dirty="0">
                  <a:solidFill>
                    <a:schemeClr val="bg1">
                      <a:lumMod val="75000"/>
                    </a:schemeClr>
                  </a:solidFill>
                  <a:latin typeface="Lexend Deca"/>
                  <a:ea typeface="+mn-ea"/>
                  <a:cs typeface="+mn-cs"/>
                </a:rPr>
                <a:t>PREPROCESSING</a:t>
              </a:r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48207CE9-A379-5B00-9782-3D4E12037FCA}"/>
                </a:ext>
              </a:extLst>
            </p:cNvPr>
            <p:cNvSpPr/>
            <p:nvPr/>
          </p:nvSpPr>
          <p:spPr>
            <a:xfrm>
              <a:off x="4938207" y="1664625"/>
              <a:ext cx="2217600" cy="266368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AD70C001-3992-A891-E774-23BC6EC58BF7}"/>
                </a:ext>
              </a:extLst>
            </p:cNvPr>
            <p:cNvSpPr/>
            <p:nvPr/>
          </p:nvSpPr>
          <p:spPr>
            <a:xfrm>
              <a:off x="5147007" y="2509165"/>
              <a:ext cx="1800000" cy="9746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Random Forest Regressor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D939F03-B7C3-5F8C-455C-A3DC2FB95E49}"/>
                </a:ext>
              </a:extLst>
            </p:cNvPr>
            <p:cNvSpPr txBox="1"/>
            <p:nvPr/>
          </p:nvSpPr>
          <p:spPr>
            <a:xfrm>
              <a:off x="4714877" y="1144818"/>
              <a:ext cx="266425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400" b="1" dirty="0">
                  <a:solidFill>
                    <a:schemeClr val="bg1">
                      <a:lumMod val="75000"/>
                    </a:schemeClr>
                  </a:solidFill>
                  <a:latin typeface="Lexend Deca"/>
                  <a:ea typeface="+mn-ea"/>
                  <a:cs typeface="+mn-cs"/>
                </a:rPr>
                <a:t>MODEL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14F8FDE2-9478-92DE-F5A2-101ABB3F1955}"/>
                </a:ext>
              </a:extLst>
            </p:cNvPr>
            <p:cNvSpPr/>
            <p:nvPr/>
          </p:nvSpPr>
          <p:spPr>
            <a:xfrm>
              <a:off x="1923004" y="2784596"/>
              <a:ext cx="1800000" cy="442906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/>
                <a:t>Transform $$$ variables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22264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Arrow: Right 19">
            <a:extLst>
              <a:ext uri="{FF2B5EF4-FFF2-40B4-BE49-F238E27FC236}">
                <a16:creationId xmlns:a16="http://schemas.microsoft.com/office/drawing/2014/main" id="{CB048BE6-2565-8436-1DBD-CB97F180427E}"/>
              </a:ext>
            </a:extLst>
          </p:cNvPr>
          <p:cNvSpPr/>
          <p:nvPr/>
        </p:nvSpPr>
        <p:spPr>
          <a:xfrm>
            <a:off x="5547626" y="2294520"/>
            <a:ext cx="1139577" cy="927100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ED04CA47-E8A1-2CA5-4D2D-0B653B9AF431}"/>
              </a:ext>
            </a:extLst>
          </p:cNvPr>
          <p:cNvSpPr/>
          <p:nvPr/>
        </p:nvSpPr>
        <p:spPr>
          <a:xfrm>
            <a:off x="2327171" y="2290722"/>
            <a:ext cx="1139577" cy="927100"/>
          </a:xfrm>
          <a:prstGeom prst="rightArrow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pickle file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8852DEA-2ADD-6F92-9E4B-52047F577783}"/>
              </a:ext>
            </a:extLst>
          </p:cNvPr>
          <p:cNvSpPr/>
          <p:nvPr/>
        </p:nvSpPr>
        <p:spPr>
          <a:xfrm>
            <a:off x="3459652" y="1416646"/>
            <a:ext cx="2217600" cy="2663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AD550-D659-9C00-54B9-EDB5866F045C}"/>
              </a:ext>
            </a:extLst>
          </p:cNvPr>
          <p:cNvSpPr txBox="1"/>
          <p:nvPr/>
        </p:nvSpPr>
        <p:spPr>
          <a:xfrm>
            <a:off x="0" y="585650"/>
            <a:ext cx="2664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Lexend Deca"/>
                <a:ea typeface="+mn-ea"/>
                <a:cs typeface="+mn-cs"/>
              </a:rPr>
              <a:t>MODEL CREATION</a:t>
            </a:r>
            <a:endParaRPr lang="en-CA" sz="4400" b="1" dirty="0">
              <a:solidFill>
                <a:schemeClr val="accent1">
                  <a:lumMod val="75000"/>
                </a:schemeClr>
              </a:solidFill>
              <a:latin typeface="Lexend Deca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A4E8686-7EF1-69A9-7DA6-E3DC17FE2F6B}"/>
              </a:ext>
            </a:extLst>
          </p:cNvPr>
          <p:cNvSpPr/>
          <p:nvPr/>
        </p:nvSpPr>
        <p:spPr>
          <a:xfrm>
            <a:off x="3672000" y="1619683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Write deployment script in app.py file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3107725-6423-E52E-2753-F52B8135C88A}"/>
              </a:ext>
            </a:extLst>
          </p:cNvPr>
          <p:cNvSpPr/>
          <p:nvPr/>
        </p:nvSpPr>
        <p:spPr>
          <a:xfrm>
            <a:off x="3672000" y="3526481"/>
            <a:ext cx="1800000" cy="442906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rgbClr val="FF0000"/>
                </a:solidFill>
              </a:rPr>
              <a:t>Test deployment locally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D45367-57AD-F85C-D9E5-827C20F00BA0}"/>
              </a:ext>
            </a:extLst>
          </p:cNvPr>
          <p:cNvSpPr txBox="1"/>
          <p:nvPr/>
        </p:nvSpPr>
        <p:spPr>
          <a:xfrm>
            <a:off x="3236323" y="585649"/>
            <a:ext cx="2664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Lexend Deca"/>
                <a:ea typeface="+mn-ea"/>
                <a:cs typeface="+mn-cs"/>
              </a:rPr>
              <a:t>LOCAL DEPLOYMENT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D7168EA-4ABA-C638-6AB9-CAE6C3FE732B}"/>
              </a:ext>
            </a:extLst>
          </p:cNvPr>
          <p:cNvSpPr/>
          <p:nvPr/>
        </p:nvSpPr>
        <p:spPr>
          <a:xfrm>
            <a:off x="6687203" y="1416646"/>
            <a:ext cx="2217600" cy="2663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62838B0-44A2-82CC-46F6-9FC055B41CAE}"/>
              </a:ext>
            </a:extLst>
          </p:cNvPr>
          <p:cNvSpPr/>
          <p:nvPr/>
        </p:nvSpPr>
        <p:spPr>
          <a:xfrm>
            <a:off x="6896003" y="2084129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Use </a:t>
            </a:r>
            <a:r>
              <a:rPr lang="en-CA" dirty="0" err="1">
                <a:solidFill>
                  <a:schemeClr val="accent1">
                    <a:lumMod val="75000"/>
                  </a:schemeClr>
                </a:solidFill>
              </a:rPr>
              <a:t>tmux</a:t>
            </a:r>
            <a:endParaRPr lang="en-CA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AF2043-FA71-9A1D-E741-2A854B2104DC}"/>
              </a:ext>
            </a:extLst>
          </p:cNvPr>
          <p:cNvSpPr txBox="1"/>
          <p:nvPr/>
        </p:nvSpPr>
        <p:spPr>
          <a:xfrm>
            <a:off x="6463874" y="585649"/>
            <a:ext cx="2664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Lexend Deca"/>
                <a:ea typeface="+mn-ea"/>
                <a:cs typeface="+mn-cs"/>
              </a:rPr>
              <a:t>CLOUD DEPLOYMENT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EC925F9-DE01-4ED1-9CA1-27F056C9919F}"/>
              </a:ext>
            </a:extLst>
          </p:cNvPr>
          <p:cNvSpPr/>
          <p:nvPr/>
        </p:nvSpPr>
        <p:spPr>
          <a:xfrm>
            <a:off x="3672000" y="2536617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Launch using flask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EF952EC-24CB-3C65-0369-5C4F29E13C93}"/>
              </a:ext>
            </a:extLst>
          </p:cNvPr>
          <p:cNvCxnSpPr>
            <a:cxnSpLocks/>
            <a:stCxn id="11" idx="2"/>
            <a:endCxn id="21" idx="0"/>
          </p:cNvCxnSpPr>
          <p:nvPr/>
        </p:nvCxnSpPr>
        <p:spPr>
          <a:xfrm>
            <a:off x="4572000" y="2062589"/>
            <a:ext cx="0" cy="474028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B233734-2C12-7410-C236-593601D7536C}"/>
              </a:ext>
            </a:extLst>
          </p:cNvPr>
          <p:cNvCxnSpPr>
            <a:cxnSpLocks/>
            <a:stCxn id="21" idx="2"/>
            <a:endCxn id="12" idx="0"/>
          </p:cNvCxnSpPr>
          <p:nvPr/>
        </p:nvCxnSpPr>
        <p:spPr>
          <a:xfrm>
            <a:off x="4572000" y="2979523"/>
            <a:ext cx="0" cy="546958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7C6B8E2-EB15-0AE7-172A-9ACD8AE208A4}"/>
              </a:ext>
            </a:extLst>
          </p:cNvPr>
          <p:cNvSpPr/>
          <p:nvPr/>
        </p:nvSpPr>
        <p:spPr>
          <a:xfrm>
            <a:off x="6896003" y="3045590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Host in AWS instance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A6057CC-BDB0-EF19-714C-B6952DEFEA2B}"/>
              </a:ext>
            </a:extLst>
          </p:cNvPr>
          <p:cNvCxnSpPr>
            <a:cxnSpLocks/>
            <a:stCxn id="16" idx="2"/>
            <a:endCxn id="35" idx="0"/>
          </p:cNvCxnSpPr>
          <p:nvPr/>
        </p:nvCxnSpPr>
        <p:spPr>
          <a:xfrm>
            <a:off x="7796003" y="2527035"/>
            <a:ext cx="0" cy="518555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F582F41-9867-4900-A225-03FBF59CB5CE}"/>
              </a:ext>
            </a:extLst>
          </p:cNvPr>
          <p:cNvSpPr/>
          <p:nvPr/>
        </p:nvSpPr>
        <p:spPr>
          <a:xfrm>
            <a:off x="222890" y="1435808"/>
            <a:ext cx="2218478" cy="26445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0D095E7-743B-D649-A965-EC2AE17E055B}"/>
              </a:ext>
            </a:extLst>
          </p:cNvPr>
          <p:cNvSpPr/>
          <p:nvPr/>
        </p:nvSpPr>
        <p:spPr>
          <a:xfrm>
            <a:off x="432129" y="3524467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Model Training and Fit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BDC73A3-4FDE-81C0-91B4-CC317924D377}"/>
              </a:ext>
            </a:extLst>
          </p:cNvPr>
          <p:cNvSpPr/>
          <p:nvPr/>
        </p:nvSpPr>
        <p:spPr>
          <a:xfrm>
            <a:off x="432129" y="1564558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Pre-processing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12A2F1A-C16D-34BF-9CB8-0597B2937EF1}"/>
              </a:ext>
            </a:extLst>
          </p:cNvPr>
          <p:cNvSpPr/>
          <p:nvPr/>
        </p:nvSpPr>
        <p:spPr>
          <a:xfrm>
            <a:off x="432129" y="2570873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accent1">
                    <a:lumMod val="75000"/>
                  </a:schemeClr>
                </a:solidFill>
              </a:rPr>
              <a:t>Feature Engineering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217BC09-C03D-FBAF-3D5E-1779151295B8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1332129" y="2007464"/>
            <a:ext cx="0" cy="563409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6F2524B-AAD8-A1DA-EEFB-AFDE5996D0E7}"/>
              </a:ext>
            </a:extLst>
          </p:cNvPr>
          <p:cNvCxnSpPr>
            <a:cxnSpLocks/>
            <a:stCxn id="10" idx="2"/>
            <a:endCxn id="8" idx="0"/>
          </p:cNvCxnSpPr>
          <p:nvPr/>
        </p:nvCxnSpPr>
        <p:spPr>
          <a:xfrm>
            <a:off x="1332129" y="3013779"/>
            <a:ext cx="0" cy="510688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4BBE8EF6-E8D0-C9F2-DA5F-B3241F18324E}"/>
              </a:ext>
            </a:extLst>
          </p:cNvPr>
          <p:cNvSpPr txBox="1"/>
          <p:nvPr/>
        </p:nvSpPr>
        <p:spPr>
          <a:xfrm>
            <a:off x="6334251" y="4078906"/>
            <a:ext cx="29235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accent1">
                    <a:lumMod val="75000"/>
                  </a:schemeClr>
                </a:solidFill>
                <a:latin typeface="Lexend Deca"/>
                <a:ea typeface="+mn-ea"/>
                <a:cs typeface="+mn-cs"/>
              </a:rPr>
              <a:t>COMING SOON…</a:t>
            </a:r>
          </a:p>
        </p:txBody>
      </p:sp>
    </p:spTree>
    <p:extLst>
      <p:ext uri="{BB962C8B-B14F-4D97-AF65-F5344CB8AC3E}">
        <p14:creationId xmlns:p14="http://schemas.microsoft.com/office/powerpoint/2010/main" val="14638792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7"/>
          <p:cNvSpPr txBox="1">
            <a:spLocks noGrp="1"/>
          </p:cNvSpPr>
          <p:nvPr>
            <p:ph type="subTitle" idx="1"/>
          </p:nvPr>
        </p:nvSpPr>
        <p:spPr>
          <a:xfrm>
            <a:off x="3046133" y="1301368"/>
            <a:ext cx="5085900" cy="14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The API is running!...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But not yet making predictions. </a:t>
            </a:r>
          </a:p>
        </p:txBody>
      </p:sp>
      <p:sp>
        <p:nvSpPr>
          <p:cNvPr id="323" name="Google Shape;323;p37"/>
          <p:cNvSpPr txBox="1">
            <a:spLocks noGrp="1"/>
          </p:cNvSpPr>
          <p:nvPr>
            <p:ph type="title"/>
          </p:nvPr>
        </p:nvSpPr>
        <p:spPr>
          <a:xfrm>
            <a:off x="3060252" y="414381"/>
            <a:ext cx="5085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bg2"/>
                </a:solidFill>
              </a:rPr>
              <a:t>API</a:t>
            </a:r>
            <a:endParaRPr dirty="0">
              <a:solidFill>
                <a:schemeClr val="bg2"/>
              </a:solidFill>
            </a:endParaRPr>
          </a:p>
        </p:txBody>
      </p:sp>
      <p:pic>
        <p:nvPicPr>
          <p:cNvPr id="324" name="Google Shape;324;p37"/>
          <p:cNvPicPr preferRelativeResize="0"/>
          <p:nvPr/>
        </p:nvPicPr>
        <p:blipFill rotWithShape="1">
          <a:blip r:embed="rId3">
            <a:alphaModFix/>
          </a:blip>
          <a:srcRect l="12819" r="30880"/>
          <a:stretch/>
        </p:blipFill>
        <p:spPr>
          <a:xfrm>
            <a:off x="902588" y="535000"/>
            <a:ext cx="1899600" cy="18996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325" name="Google Shape;325;p37"/>
          <p:cNvPicPr preferRelativeResize="0"/>
          <p:nvPr/>
        </p:nvPicPr>
        <p:blipFill rotWithShape="1">
          <a:blip r:embed="rId4">
            <a:alphaModFix/>
          </a:blip>
          <a:srcRect l="16325" r="16325"/>
          <a:stretch/>
        </p:blipFill>
        <p:spPr>
          <a:xfrm>
            <a:off x="941296" y="2434592"/>
            <a:ext cx="1822200" cy="1803300"/>
          </a:xfrm>
          <a:prstGeom prst="ellipse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26" name="Google Shape;326;p37"/>
          <p:cNvGrpSpPr/>
          <p:nvPr/>
        </p:nvGrpSpPr>
        <p:grpSpPr>
          <a:xfrm>
            <a:off x="6048779" y="-45783"/>
            <a:ext cx="3290000" cy="2650000"/>
            <a:chOff x="6048779" y="-45783"/>
            <a:chExt cx="3290000" cy="2650000"/>
          </a:xfrm>
        </p:grpSpPr>
        <p:grpSp>
          <p:nvGrpSpPr>
            <p:cNvPr id="327" name="Google Shape;327;p37"/>
            <p:cNvGrpSpPr/>
            <p:nvPr/>
          </p:nvGrpSpPr>
          <p:grpSpPr>
            <a:xfrm>
              <a:off x="8375979" y="-45783"/>
              <a:ext cx="381000" cy="2650000"/>
              <a:chOff x="546713" y="-723100"/>
              <a:chExt cx="381000" cy="2650000"/>
            </a:xfrm>
          </p:grpSpPr>
          <p:sp>
            <p:nvSpPr>
              <p:cNvPr id="328" name="Google Shape;328;p37"/>
              <p:cNvSpPr/>
              <p:nvPr/>
            </p:nvSpPr>
            <p:spPr>
              <a:xfrm rot="10800000" flipH="1">
                <a:off x="546713" y="-72310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7"/>
              <p:cNvSpPr/>
              <p:nvPr/>
            </p:nvSpPr>
            <p:spPr>
              <a:xfrm rot="10800000" flipH="1">
                <a:off x="546713" y="-15585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7"/>
              <p:cNvSpPr/>
              <p:nvPr/>
            </p:nvSpPr>
            <p:spPr>
              <a:xfrm rot="10800000" flipH="1">
                <a:off x="546713" y="41140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7"/>
              <p:cNvSpPr/>
              <p:nvPr/>
            </p:nvSpPr>
            <p:spPr>
              <a:xfrm rot="10800000" flipH="1">
                <a:off x="546713" y="97865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7"/>
              <p:cNvSpPr/>
              <p:nvPr/>
            </p:nvSpPr>
            <p:spPr>
              <a:xfrm rot="10800000" flipH="1">
                <a:off x="546713" y="1545900"/>
                <a:ext cx="381000" cy="381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7"/>
            <p:cNvSpPr/>
            <p:nvPr/>
          </p:nvSpPr>
          <p:spPr>
            <a:xfrm rot="10800000" flipH="1">
              <a:off x="77941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7"/>
            <p:cNvSpPr/>
            <p:nvPr/>
          </p:nvSpPr>
          <p:spPr>
            <a:xfrm rot="10800000" flipH="1">
              <a:off x="7794179" y="5244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7"/>
            <p:cNvSpPr/>
            <p:nvPr/>
          </p:nvSpPr>
          <p:spPr>
            <a:xfrm rot="10800000" flipH="1">
              <a:off x="8957779" y="52439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7"/>
            <p:cNvSpPr/>
            <p:nvPr/>
          </p:nvSpPr>
          <p:spPr>
            <a:xfrm rot="10800000" flipH="1">
              <a:off x="72123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7"/>
            <p:cNvSpPr/>
            <p:nvPr/>
          </p:nvSpPr>
          <p:spPr>
            <a:xfrm rot="10800000" flipH="1">
              <a:off x="66305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7"/>
            <p:cNvSpPr/>
            <p:nvPr/>
          </p:nvSpPr>
          <p:spPr>
            <a:xfrm rot="10800000" flipH="1">
              <a:off x="60487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89750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7"/>
          <p:cNvSpPr txBox="1">
            <a:spLocks noGrp="1"/>
          </p:cNvSpPr>
          <p:nvPr>
            <p:ph type="title"/>
          </p:nvPr>
        </p:nvSpPr>
        <p:spPr>
          <a:xfrm>
            <a:off x="3060252" y="414381"/>
            <a:ext cx="5085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chemeClr val="bg2"/>
                </a:solidFill>
              </a:rPr>
              <a:t>API</a:t>
            </a:r>
            <a:endParaRPr dirty="0">
              <a:solidFill>
                <a:schemeClr val="bg2"/>
              </a:solidFill>
            </a:endParaRPr>
          </a:p>
        </p:txBody>
      </p:sp>
      <p:pic>
        <p:nvPicPr>
          <p:cNvPr id="324" name="Google Shape;324;p37"/>
          <p:cNvPicPr preferRelativeResize="0"/>
          <p:nvPr/>
        </p:nvPicPr>
        <p:blipFill rotWithShape="1">
          <a:blip r:embed="rId3">
            <a:alphaModFix/>
          </a:blip>
          <a:srcRect l="12819" r="30880"/>
          <a:stretch/>
        </p:blipFill>
        <p:spPr>
          <a:xfrm>
            <a:off x="902588" y="535000"/>
            <a:ext cx="1899600" cy="18996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325" name="Google Shape;325;p37"/>
          <p:cNvPicPr preferRelativeResize="0"/>
          <p:nvPr/>
        </p:nvPicPr>
        <p:blipFill rotWithShape="1">
          <a:blip r:embed="rId4">
            <a:alphaModFix/>
          </a:blip>
          <a:srcRect l="16325" r="16325"/>
          <a:stretch/>
        </p:blipFill>
        <p:spPr>
          <a:xfrm>
            <a:off x="941296" y="2434592"/>
            <a:ext cx="1822200" cy="1803300"/>
          </a:xfrm>
          <a:prstGeom prst="ellipse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26" name="Google Shape;326;p37"/>
          <p:cNvGrpSpPr/>
          <p:nvPr/>
        </p:nvGrpSpPr>
        <p:grpSpPr>
          <a:xfrm>
            <a:off x="6048779" y="-45783"/>
            <a:ext cx="3290000" cy="2650000"/>
            <a:chOff x="6048779" y="-45783"/>
            <a:chExt cx="3290000" cy="2650000"/>
          </a:xfrm>
        </p:grpSpPr>
        <p:grpSp>
          <p:nvGrpSpPr>
            <p:cNvPr id="327" name="Google Shape;327;p37"/>
            <p:cNvGrpSpPr/>
            <p:nvPr/>
          </p:nvGrpSpPr>
          <p:grpSpPr>
            <a:xfrm>
              <a:off x="8375979" y="-45783"/>
              <a:ext cx="381000" cy="2650000"/>
              <a:chOff x="546713" y="-723100"/>
              <a:chExt cx="381000" cy="2650000"/>
            </a:xfrm>
          </p:grpSpPr>
          <p:sp>
            <p:nvSpPr>
              <p:cNvPr id="328" name="Google Shape;328;p37"/>
              <p:cNvSpPr/>
              <p:nvPr/>
            </p:nvSpPr>
            <p:spPr>
              <a:xfrm rot="10800000" flipH="1">
                <a:off x="546713" y="-72310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7"/>
              <p:cNvSpPr/>
              <p:nvPr/>
            </p:nvSpPr>
            <p:spPr>
              <a:xfrm rot="10800000" flipH="1">
                <a:off x="546713" y="-15585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7"/>
              <p:cNvSpPr/>
              <p:nvPr/>
            </p:nvSpPr>
            <p:spPr>
              <a:xfrm rot="10800000" flipH="1">
                <a:off x="546713" y="41140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7"/>
              <p:cNvSpPr/>
              <p:nvPr/>
            </p:nvSpPr>
            <p:spPr>
              <a:xfrm rot="10800000" flipH="1">
                <a:off x="546713" y="97865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7"/>
              <p:cNvSpPr/>
              <p:nvPr/>
            </p:nvSpPr>
            <p:spPr>
              <a:xfrm rot="10800000" flipH="1">
                <a:off x="546713" y="1545900"/>
                <a:ext cx="381000" cy="381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7"/>
            <p:cNvSpPr/>
            <p:nvPr/>
          </p:nvSpPr>
          <p:spPr>
            <a:xfrm rot="10800000" flipH="1">
              <a:off x="77941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7"/>
            <p:cNvSpPr/>
            <p:nvPr/>
          </p:nvSpPr>
          <p:spPr>
            <a:xfrm rot="10800000" flipH="1">
              <a:off x="7794179" y="5244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7"/>
            <p:cNvSpPr/>
            <p:nvPr/>
          </p:nvSpPr>
          <p:spPr>
            <a:xfrm rot="10800000" flipH="1">
              <a:off x="8957779" y="52439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7"/>
            <p:cNvSpPr/>
            <p:nvPr/>
          </p:nvSpPr>
          <p:spPr>
            <a:xfrm rot="10800000" flipH="1">
              <a:off x="72123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7"/>
            <p:cNvSpPr/>
            <p:nvPr/>
          </p:nvSpPr>
          <p:spPr>
            <a:xfrm rot="10800000" flipH="1">
              <a:off x="66305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7"/>
            <p:cNvSpPr/>
            <p:nvPr/>
          </p:nvSpPr>
          <p:spPr>
            <a:xfrm rot="10800000" flipH="1">
              <a:off x="60487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092E1E67-F3D5-C506-702C-40DAC9D4BB6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391"/>
          <a:stretch/>
        </p:blipFill>
        <p:spPr>
          <a:xfrm>
            <a:off x="3060252" y="1109647"/>
            <a:ext cx="4770533" cy="9916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44B4A6-6671-D31C-19B4-CD19B343A0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5390" y="2518625"/>
            <a:ext cx="3520255" cy="26248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8577C92-612D-5038-8A33-A044F3BEEE3D}"/>
              </a:ext>
            </a:extLst>
          </p:cNvPr>
          <p:cNvSpPr txBox="1"/>
          <p:nvPr/>
        </p:nvSpPr>
        <p:spPr>
          <a:xfrm>
            <a:off x="4184979" y="2118875"/>
            <a:ext cx="4572000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buClr>
                <a:schemeClr val="lt2"/>
              </a:buClr>
              <a:buSzPts val="3600"/>
            </a:pPr>
            <a:r>
              <a:rPr lang="en-CA" sz="2400" b="1" dirty="0">
                <a:solidFill>
                  <a:srgbClr val="FF0000"/>
                </a:solidFill>
                <a:latin typeface="Lexend Deca"/>
                <a:sym typeface="Lexend Deca"/>
              </a:rPr>
              <a:t>UNTIL THEN…</a:t>
            </a:r>
          </a:p>
        </p:txBody>
      </p:sp>
    </p:spTree>
    <p:extLst>
      <p:ext uri="{BB962C8B-B14F-4D97-AF65-F5344CB8AC3E}">
        <p14:creationId xmlns:p14="http://schemas.microsoft.com/office/powerpoint/2010/main" val="2860672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loud 1">
            <a:extLst>
              <a:ext uri="{FF2B5EF4-FFF2-40B4-BE49-F238E27FC236}">
                <a16:creationId xmlns:a16="http://schemas.microsoft.com/office/drawing/2014/main" id="{818D940A-CE5E-E714-7BDF-B57D623431A9}"/>
              </a:ext>
            </a:extLst>
          </p:cNvPr>
          <p:cNvSpPr/>
          <p:nvPr/>
        </p:nvSpPr>
        <p:spPr>
          <a:xfrm>
            <a:off x="-64395" y="2768958"/>
            <a:ext cx="9311425" cy="2498500"/>
          </a:xfrm>
          <a:prstGeom prst="cloud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F0A5C4-ADA4-527E-96BC-A78657EDB2C1}"/>
              </a:ext>
            </a:extLst>
          </p:cNvPr>
          <p:cNvGrpSpPr/>
          <p:nvPr/>
        </p:nvGrpSpPr>
        <p:grpSpPr>
          <a:xfrm>
            <a:off x="1418002" y="932914"/>
            <a:ext cx="6307994" cy="2545994"/>
            <a:chOff x="1475369" y="1211462"/>
            <a:chExt cx="6307994" cy="2545994"/>
          </a:xfrm>
        </p:grpSpPr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E43C4D4E-0AB6-E36A-01AD-336908EE71A3}"/>
                </a:ext>
              </a:extLst>
            </p:cNvPr>
            <p:cNvSpPr/>
            <p:nvPr/>
          </p:nvSpPr>
          <p:spPr>
            <a:xfrm>
              <a:off x="1475369" y="1379802"/>
              <a:ext cx="2534400" cy="2377654"/>
            </a:xfrm>
            <a:prstGeom prst="downArrow">
              <a:avLst/>
            </a:prstGeom>
            <a:solidFill>
              <a:schemeClr val="bg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Arrow: Down 7">
              <a:extLst>
                <a:ext uri="{FF2B5EF4-FFF2-40B4-BE49-F238E27FC236}">
                  <a16:creationId xmlns:a16="http://schemas.microsoft.com/office/drawing/2014/main" id="{2CCCD95C-B578-F12D-263A-63A1115A9E6F}"/>
                </a:ext>
              </a:extLst>
            </p:cNvPr>
            <p:cNvSpPr/>
            <p:nvPr/>
          </p:nvSpPr>
          <p:spPr>
            <a:xfrm rot="10800000">
              <a:off x="5249578" y="1211462"/>
              <a:ext cx="2533785" cy="2377654"/>
            </a:xfrm>
            <a:prstGeom prst="downArrow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10CF771-9446-9A03-D59A-3838C5316046}"/>
              </a:ext>
            </a:extLst>
          </p:cNvPr>
          <p:cNvSpPr/>
          <p:nvPr/>
        </p:nvSpPr>
        <p:spPr>
          <a:xfrm>
            <a:off x="1025270" y="515530"/>
            <a:ext cx="7093460" cy="603146"/>
          </a:xfrm>
          <a:prstGeom prst="roundRect">
            <a:avLst/>
          </a:prstGeom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800" b="1" dirty="0">
                <a:solidFill>
                  <a:schemeClr val="bg2">
                    <a:lumMod val="75000"/>
                  </a:schemeClr>
                </a:solidFill>
                <a:latin typeface="Lexend Deca"/>
                <a:sym typeface="Lexend Deca"/>
              </a:rPr>
              <a:t>PYTHON, POSTMAN, OR BASH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F1F990C-370F-E8A8-6B6F-A4BD0CBF0DAB}"/>
              </a:ext>
            </a:extLst>
          </p:cNvPr>
          <p:cNvSpPr/>
          <p:nvPr/>
        </p:nvSpPr>
        <p:spPr>
          <a:xfrm>
            <a:off x="1025270" y="3203763"/>
            <a:ext cx="7093460" cy="1365208"/>
          </a:xfrm>
          <a:prstGeom prst="roundRect">
            <a:avLst/>
          </a:prstGeom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CA" sz="4000" b="1" dirty="0">
                <a:solidFill>
                  <a:schemeClr val="bg1">
                    <a:lumMod val="75000"/>
                  </a:schemeClr>
                </a:solidFill>
                <a:latin typeface="Lexend Deca"/>
                <a:sym typeface="Lexend Deca"/>
              </a:rPr>
              <a:t>DEPLOYED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0FFF39-2B8F-4AC4-5B82-FC21FC78BF2B}"/>
              </a:ext>
            </a:extLst>
          </p:cNvPr>
          <p:cNvSpPr txBox="1"/>
          <p:nvPr/>
        </p:nvSpPr>
        <p:spPr>
          <a:xfrm>
            <a:off x="2049447" y="1539075"/>
            <a:ext cx="1271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>
                <a:solidFill>
                  <a:schemeClr val="bg2">
                    <a:lumMod val="50000"/>
                  </a:schemeClr>
                </a:solidFill>
              </a:rPr>
              <a:t>Make API POST request by passing JSON with data on which to predict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D8D39D-6FE1-1545-C925-7258483D6F32}"/>
              </a:ext>
            </a:extLst>
          </p:cNvPr>
          <p:cNvSpPr txBox="1"/>
          <p:nvPr/>
        </p:nvSpPr>
        <p:spPr>
          <a:xfrm>
            <a:off x="5823044" y="1925419"/>
            <a:ext cx="1271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200" dirty="0">
                <a:solidFill>
                  <a:schemeClr val="tx2">
                    <a:lumMod val="50000"/>
                  </a:schemeClr>
                </a:solidFill>
              </a:rPr>
              <a:t>Receive predictions as JSON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90E193F-912B-F54F-C8E3-37A0F5DD8B84}"/>
              </a:ext>
            </a:extLst>
          </p:cNvPr>
          <p:cNvGrpSpPr/>
          <p:nvPr/>
        </p:nvGrpSpPr>
        <p:grpSpPr>
          <a:xfrm>
            <a:off x="2270524" y="3340122"/>
            <a:ext cx="4602952" cy="442906"/>
            <a:chOff x="2120092" y="3301114"/>
            <a:chExt cx="4602952" cy="44290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082E8A9-2096-9E52-AB66-46C64BEBF950}"/>
                </a:ext>
              </a:extLst>
            </p:cNvPr>
            <p:cNvGrpSpPr/>
            <p:nvPr/>
          </p:nvGrpSpPr>
          <p:grpSpPr>
            <a:xfrm>
              <a:off x="2120092" y="3301114"/>
              <a:ext cx="4602952" cy="442906"/>
              <a:chOff x="2061850" y="2800482"/>
              <a:chExt cx="4602952" cy="1032812"/>
            </a:xfrm>
          </p:grpSpPr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C45D5B62-6758-F0B7-59D4-2EAC05D5FEB4}"/>
                  </a:ext>
                </a:extLst>
              </p:cNvPr>
              <p:cNvSpPr/>
              <p:nvPr/>
            </p:nvSpPr>
            <p:spPr>
              <a:xfrm>
                <a:off x="2061850" y="2800482"/>
                <a:ext cx="1800000" cy="103281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/>
                  <a:t>Preprocessing</a:t>
                </a:r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B7A85859-DE9E-7972-12B1-148D29E149CA}"/>
                  </a:ext>
                </a:extLst>
              </p:cNvPr>
              <p:cNvSpPr/>
              <p:nvPr/>
            </p:nvSpPr>
            <p:spPr>
              <a:xfrm>
                <a:off x="4864802" y="2800482"/>
                <a:ext cx="1800000" cy="1032812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/>
                  <a:t>Predictions</a:t>
                </a:r>
              </a:p>
            </p:txBody>
          </p:sp>
        </p:grp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C2ACFEF2-2488-1B3C-775E-068B8EE88D5E}"/>
                </a:ext>
              </a:extLst>
            </p:cNvPr>
            <p:cNvCxnSpPr>
              <a:cxnSpLocks/>
              <a:stCxn id="14" idx="3"/>
              <a:endCxn id="16" idx="1"/>
            </p:cNvCxnSpPr>
            <p:nvPr/>
          </p:nvCxnSpPr>
          <p:spPr>
            <a:xfrm>
              <a:off x="3920092" y="3522567"/>
              <a:ext cx="1002952" cy="0"/>
            </a:xfrm>
            <a:prstGeom prst="straightConnector1">
              <a:avLst/>
            </a:prstGeom>
            <a:ln w="28575">
              <a:solidFill>
                <a:schemeClr val="accent6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9606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Arrow: Right 19">
            <a:extLst>
              <a:ext uri="{FF2B5EF4-FFF2-40B4-BE49-F238E27FC236}">
                <a16:creationId xmlns:a16="http://schemas.microsoft.com/office/drawing/2014/main" id="{CB048BE6-2565-8436-1DBD-CB97F180427E}"/>
              </a:ext>
            </a:extLst>
          </p:cNvPr>
          <p:cNvSpPr/>
          <p:nvPr/>
        </p:nvSpPr>
        <p:spPr>
          <a:xfrm>
            <a:off x="5547626" y="2294520"/>
            <a:ext cx="1139577" cy="927100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ED04CA47-E8A1-2CA5-4D2D-0B653B9AF431}"/>
              </a:ext>
            </a:extLst>
          </p:cNvPr>
          <p:cNvSpPr/>
          <p:nvPr/>
        </p:nvSpPr>
        <p:spPr>
          <a:xfrm>
            <a:off x="2327171" y="2290722"/>
            <a:ext cx="1139577" cy="927100"/>
          </a:xfrm>
          <a:prstGeom prst="rightArrow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bg2">
                    <a:lumMod val="50000"/>
                  </a:schemeClr>
                </a:solidFill>
              </a:rPr>
              <a:t>pickle file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8852DEA-2ADD-6F92-9E4B-52047F577783}"/>
              </a:ext>
            </a:extLst>
          </p:cNvPr>
          <p:cNvSpPr/>
          <p:nvPr/>
        </p:nvSpPr>
        <p:spPr>
          <a:xfrm>
            <a:off x="3459652" y="1416646"/>
            <a:ext cx="2217600" cy="2663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02AD550-D659-9C00-54B9-EDB5866F045C}"/>
              </a:ext>
            </a:extLst>
          </p:cNvPr>
          <p:cNvSpPr txBox="1"/>
          <p:nvPr/>
        </p:nvSpPr>
        <p:spPr>
          <a:xfrm>
            <a:off x="0" y="585650"/>
            <a:ext cx="2664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bg1">
                    <a:lumMod val="75000"/>
                  </a:schemeClr>
                </a:solidFill>
                <a:latin typeface="Lexend Deca"/>
                <a:ea typeface="+mn-ea"/>
                <a:cs typeface="+mn-cs"/>
              </a:rPr>
              <a:t>MODEL CREATION</a:t>
            </a:r>
            <a:endParaRPr lang="en-CA" sz="4400" b="1" dirty="0">
              <a:solidFill>
                <a:schemeClr val="bg1">
                  <a:lumMod val="75000"/>
                </a:schemeClr>
              </a:solidFill>
              <a:latin typeface="Lexend Deca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A4E8686-7EF1-69A9-7DA6-E3DC17FE2F6B}"/>
              </a:ext>
            </a:extLst>
          </p:cNvPr>
          <p:cNvSpPr/>
          <p:nvPr/>
        </p:nvSpPr>
        <p:spPr>
          <a:xfrm>
            <a:off x="3672000" y="1619683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Write deployment script in app.py file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3107725-6423-E52E-2753-F52B8135C88A}"/>
              </a:ext>
            </a:extLst>
          </p:cNvPr>
          <p:cNvSpPr/>
          <p:nvPr/>
        </p:nvSpPr>
        <p:spPr>
          <a:xfrm>
            <a:off x="3672000" y="3526481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Test deployment locally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ED45367-57AD-F85C-D9E5-827C20F00BA0}"/>
              </a:ext>
            </a:extLst>
          </p:cNvPr>
          <p:cNvSpPr txBox="1"/>
          <p:nvPr/>
        </p:nvSpPr>
        <p:spPr>
          <a:xfrm>
            <a:off x="3236323" y="585649"/>
            <a:ext cx="2664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bg1">
                    <a:lumMod val="75000"/>
                  </a:schemeClr>
                </a:solidFill>
                <a:latin typeface="Lexend Deca"/>
                <a:ea typeface="+mn-ea"/>
                <a:cs typeface="+mn-cs"/>
              </a:rPr>
              <a:t>LOCAL DEPLOYMENT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D7168EA-4ABA-C638-6AB9-CAE6C3FE732B}"/>
              </a:ext>
            </a:extLst>
          </p:cNvPr>
          <p:cNvSpPr/>
          <p:nvPr/>
        </p:nvSpPr>
        <p:spPr>
          <a:xfrm>
            <a:off x="6687203" y="1416646"/>
            <a:ext cx="2217600" cy="26636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AF2043-FA71-9A1D-E741-2A854B2104DC}"/>
              </a:ext>
            </a:extLst>
          </p:cNvPr>
          <p:cNvSpPr txBox="1"/>
          <p:nvPr/>
        </p:nvSpPr>
        <p:spPr>
          <a:xfrm>
            <a:off x="6463874" y="585649"/>
            <a:ext cx="26642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400" b="1" dirty="0">
                <a:solidFill>
                  <a:schemeClr val="bg1">
                    <a:lumMod val="75000"/>
                  </a:schemeClr>
                </a:solidFill>
                <a:latin typeface="Lexend Deca"/>
                <a:ea typeface="+mn-ea"/>
                <a:cs typeface="+mn-cs"/>
              </a:rPr>
              <a:t>CLOUD DEPLOYMENT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EC925F9-DE01-4ED1-9CA1-27F056C9919F}"/>
              </a:ext>
            </a:extLst>
          </p:cNvPr>
          <p:cNvSpPr/>
          <p:nvPr/>
        </p:nvSpPr>
        <p:spPr>
          <a:xfrm>
            <a:off x="3672000" y="2536617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Launch using flask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EF952EC-24CB-3C65-0369-5C4F29E13C93}"/>
              </a:ext>
            </a:extLst>
          </p:cNvPr>
          <p:cNvCxnSpPr>
            <a:cxnSpLocks/>
            <a:stCxn id="11" idx="2"/>
            <a:endCxn id="21" idx="0"/>
          </p:cNvCxnSpPr>
          <p:nvPr/>
        </p:nvCxnSpPr>
        <p:spPr>
          <a:xfrm>
            <a:off x="4572000" y="2062589"/>
            <a:ext cx="0" cy="474028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B233734-2C12-7410-C236-593601D7536C}"/>
              </a:ext>
            </a:extLst>
          </p:cNvPr>
          <p:cNvCxnSpPr>
            <a:cxnSpLocks/>
            <a:stCxn id="21" idx="2"/>
            <a:endCxn id="12" idx="0"/>
          </p:cNvCxnSpPr>
          <p:nvPr/>
        </p:nvCxnSpPr>
        <p:spPr>
          <a:xfrm>
            <a:off x="4572000" y="2979523"/>
            <a:ext cx="0" cy="546958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C7C6B8E2-EB15-0AE7-172A-9ACD8AE208A4}"/>
              </a:ext>
            </a:extLst>
          </p:cNvPr>
          <p:cNvSpPr/>
          <p:nvPr/>
        </p:nvSpPr>
        <p:spPr>
          <a:xfrm>
            <a:off x="6911871" y="2527035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Host in AWS instance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F582F41-9867-4900-A225-03FBF59CB5CE}"/>
              </a:ext>
            </a:extLst>
          </p:cNvPr>
          <p:cNvSpPr/>
          <p:nvPr/>
        </p:nvSpPr>
        <p:spPr>
          <a:xfrm>
            <a:off x="222890" y="1435808"/>
            <a:ext cx="2218478" cy="26445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D0D095E7-743B-D649-A965-EC2AE17E055B}"/>
              </a:ext>
            </a:extLst>
          </p:cNvPr>
          <p:cNvSpPr/>
          <p:nvPr/>
        </p:nvSpPr>
        <p:spPr>
          <a:xfrm>
            <a:off x="432129" y="3524467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Model Training and Fit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BDC73A3-4FDE-81C0-91B4-CC317924D377}"/>
              </a:ext>
            </a:extLst>
          </p:cNvPr>
          <p:cNvSpPr/>
          <p:nvPr/>
        </p:nvSpPr>
        <p:spPr>
          <a:xfrm>
            <a:off x="432129" y="1564558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Pre-processing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12A2F1A-C16D-34BF-9CB8-0597B2937EF1}"/>
              </a:ext>
            </a:extLst>
          </p:cNvPr>
          <p:cNvSpPr/>
          <p:nvPr/>
        </p:nvSpPr>
        <p:spPr>
          <a:xfrm>
            <a:off x="432129" y="2570873"/>
            <a:ext cx="1800000" cy="44290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/>
              <a:t>Feature Engineering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217BC09-C03D-FBAF-3D5E-1779151295B8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1332129" y="2007464"/>
            <a:ext cx="0" cy="563409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6F2524B-AAD8-A1DA-EEFB-AFDE5996D0E7}"/>
              </a:ext>
            </a:extLst>
          </p:cNvPr>
          <p:cNvCxnSpPr>
            <a:cxnSpLocks/>
            <a:stCxn id="10" idx="2"/>
            <a:endCxn id="8" idx="0"/>
          </p:cNvCxnSpPr>
          <p:nvPr/>
        </p:nvCxnSpPr>
        <p:spPr>
          <a:xfrm>
            <a:off x="1332129" y="3013779"/>
            <a:ext cx="0" cy="510688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958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7"/>
          <p:cNvSpPr txBox="1">
            <a:spLocks noGrp="1"/>
          </p:cNvSpPr>
          <p:nvPr>
            <p:ph type="subTitle" idx="1"/>
          </p:nvPr>
        </p:nvSpPr>
        <p:spPr>
          <a:xfrm>
            <a:off x="3026787" y="1836150"/>
            <a:ext cx="5085900" cy="14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Applicants who are male are more likely to get loans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Applicants who are married applicants are more likely to get loans</a:t>
            </a:r>
          </a:p>
        </p:txBody>
      </p:sp>
      <p:sp>
        <p:nvSpPr>
          <p:cNvPr id="323" name="Google Shape;323;p37"/>
          <p:cNvSpPr txBox="1">
            <a:spLocks noGrp="1"/>
          </p:cNvSpPr>
          <p:nvPr>
            <p:ph type="title"/>
          </p:nvPr>
        </p:nvSpPr>
        <p:spPr>
          <a:xfrm>
            <a:off x="3060252" y="414381"/>
            <a:ext cx="5085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/>
                </a:solidFill>
              </a:rPr>
              <a:t>HYPOTHESES</a:t>
            </a:r>
            <a:endParaRPr dirty="0">
              <a:solidFill>
                <a:schemeClr val="bg2"/>
              </a:solidFill>
            </a:endParaRPr>
          </a:p>
        </p:txBody>
      </p:sp>
      <p:pic>
        <p:nvPicPr>
          <p:cNvPr id="324" name="Google Shape;324;p37"/>
          <p:cNvPicPr preferRelativeResize="0"/>
          <p:nvPr/>
        </p:nvPicPr>
        <p:blipFill rotWithShape="1">
          <a:blip r:embed="rId3">
            <a:alphaModFix/>
          </a:blip>
          <a:srcRect l="12819" r="30880"/>
          <a:stretch/>
        </p:blipFill>
        <p:spPr>
          <a:xfrm>
            <a:off x="902588" y="535000"/>
            <a:ext cx="1899600" cy="1899600"/>
          </a:xfrm>
          <a:prstGeom prst="round2SameRect">
            <a:avLst>
              <a:gd name="adj1" fmla="val 0"/>
              <a:gd name="adj2" fmla="val 50000"/>
            </a:avLst>
          </a:prstGeom>
          <a:noFill/>
          <a:ln>
            <a:noFill/>
          </a:ln>
        </p:spPr>
      </p:pic>
      <p:pic>
        <p:nvPicPr>
          <p:cNvPr id="325" name="Google Shape;325;p37"/>
          <p:cNvPicPr preferRelativeResize="0"/>
          <p:nvPr/>
        </p:nvPicPr>
        <p:blipFill rotWithShape="1">
          <a:blip r:embed="rId4">
            <a:alphaModFix/>
          </a:blip>
          <a:srcRect l="16325" r="16325"/>
          <a:stretch/>
        </p:blipFill>
        <p:spPr>
          <a:xfrm>
            <a:off x="941296" y="2434592"/>
            <a:ext cx="1822200" cy="1803300"/>
          </a:xfrm>
          <a:prstGeom prst="ellipse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26" name="Google Shape;326;p37"/>
          <p:cNvGrpSpPr/>
          <p:nvPr/>
        </p:nvGrpSpPr>
        <p:grpSpPr>
          <a:xfrm>
            <a:off x="6048779" y="-45783"/>
            <a:ext cx="3290000" cy="2650000"/>
            <a:chOff x="6048779" y="-45783"/>
            <a:chExt cx="3290000" cy="2650000"/>
          </a:xfrm>
        </p:grpSpPr>
        <p:grpSp>
          <p:nvGrpSpPr>
            <p:cNvPr id="327" name="Google Shape;327;p37"/>
            <p:cNvGrpSpPr/>
            <p:nvPr/>
          </p:nvGrpSpPr>
          <p:grpSpPr>
            <a:xfrm>
              <a:off x="8375979" y="-45783"/>
              <a:ext cx="381000" cy="2650000"/>
              <a:chOff x="546713" y="-723100"/>
              <a:chExt cx="381000" cy="2650000"/>
            </a:xfrm>
          </p:grpSpPr>
          <p:sp>
            <p:nvSpPr>
              <p:cNvPr id="328" name="Google Shape;328;p37"/>
              <p:cNvSpPr/>
              <p:nvPr/>
            </p:nvSpPr>
            <p:spPr>
              <a:xfrm rot="10800000" flipH="1">
                <a:off x="546713" y="-72310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7"/>
              <p:cNvSpPr/>
              <p:nvPr/>
            </p:nvSpPr>
            <p:spPr>
              <a:xfrm rot="10800000" flipH="1">
                <a:off x="546713" y="-15585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7"/>
              <p:cNvSpPr/>
              <p:nvPr/>
            </p:nvSpPr>
            <p:spPr>
              <a:xfrm rot="10800000" flipH="1">
                <a:off x="546713" y="41140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7"/>
              <p:cNvSpPr/>
              <p:nvPr/>
            </p:nvSpPr>
            <p:spPr>
              <a:xfrm rot="10800000" flipH="1">
                <a:off x="546713" y="978650"/>
                <a:ext cx="381000" cy="381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7"/>
              <p:cNvSpPr/>
              <p:nvPr/>
            </p:nvSpPr>
            <p:spPr>
              <a:xfrm rot="10800000" flipH="1">
                <a:off x="546713" y="1545900"/>
                <a:ext cx="381000" cy="381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7"/>
            <p:cNvSpPr/>
            <p:nvPr/>
          </p:nvSpPr>
          <p:spPr>
            <a:xfrm rot="10800000" flipH="1">
              <a:off x="77941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7"/>
            <p:cNvSpPr/>
            <p:nvPr/>
          </p:nvSpPr>
          <p:spPr>
            <a:xfrm rot="10800000" flipH="1">
              <a:off x="7794179" y="524408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7"/>
            <p:cNvSpPr/>
            <p:nvPr/>
          </p:nvSpPr>
          <p:spPr>
            <a:xfrm rot="10800000" flipH="1">
              <a:off x="8957779" y="524392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7"/>
            <p:cNvSpPr/>
            <p:nvPr/>
          </p:nvSpPr>
          <p:spPr>
            <a:xfrm rot="10800000" flipH="1">
              <a:off x="72123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7"/>
            <p:cNvSpPr/>
            <p:nvPr/>
          </p:nvSpPr>
          <p:spPr>
            <a:xfrm rot="10800000" flipH="1">
              <a:off x="66305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7"/>
            <p:cNvSpPr/>
            <p:nvPr/>
          </p:nvSpPr>
          <p:spPr>
            <a:xfrm rot="10800000" flipH="1">
              <a:off x="6048779" y="-45783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/>
          <p:nvPr/>
        </p:nvSpPr>
        <p:spPr>
          <a:xfrm>
            <a:off x="652336" y="1485905"/>
            <a:ext cx="667800" cy="34042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288;p36"/>
          <p:cNvSpPr txBox="1">
            <a:spLocks noGrp="1"/>
          </p:cNvSpPr>
          <p:nvPr>
            <p:ph type="subTitle" idx="16"/>
          </p:nvPr>
        </p:nvSpPr>
        <p:spPr>
          <a:xfrm>
            <a:off x="535475" y="1754476"/>
            <a:ext cx="2331600" cy="5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INCOME</a:t>
            </a:r>
            <a:endParaRPr dirty="0"/>
          </a:p>
        </p:txBody>
      </p:sp>
      <p:sp>
        <p:nvSpPr>
          <p:cNvPr id="290" name="Google Shape;290;p36"/>
          <p:cNvSpPr txBox="1">
            <a:spLocks noGrp="1"/>
          </p:cNvSpPr>
          <p:nvPr>
            <p:ph type="subTitle" idx="1"/>
          </p:nvPr>
        </p:nvSpPr>
        <p:spPr>
          <a:xfrm>
            <a:off x="1701275" y="4428728"/>
            <a:ext cx="4792158" cy="283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-CA" sz="1100" b="1" dirty="0"/>
              <a:t>Right-Tailed Distributions, mean != median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/>
              <a:t>Outliers exist!</a:t>
            </a:r>
          </a:p>
        </p:txBody>
      </p:sp>
      <p:sp>
        <p:nvSpPr>
          <p:cNvPr id="289" name="Google Shape;289;p36"/>
          <p:cNvSpPr txBox="1">
            <a:spLocks noGrp="1"/>
          </p:cNvSpPr>
          <p:nvPr>
            <p:ph type="title"/>
          </p:nvPr>
        </p:nvSpPr>
        <p:spPr>
          <a:xfrm>
            <a:off x="652336" y="1497907"/>
            <a:ext cx="667800" cy="3218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01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01" name="Google Shape;301;p36"/>
          <p:cNvSpPr txBox="1">
            <a:spLocks noGrp="1"/>
          </p:cNvSpPr>
          <p:nvPr>
            <p:ph type="title" idx="15"/>
          </p:nvPr>
        </p:nvSpPr>
        <p:spPr>
          <a:xfrm>
            <a:off x="720000" y="2326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</a:t>
            </a:r>
            <a:br>
              <a:rPr lang="en" dirty="0"/>
            </a:br>
            <a:r>
              <a:rPr lang="en" dirty="0"/>
              <a:t>ANALYSIS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307" name="Google Shape;307;p36"/>
          <p:cNvGrpSpPr/>
          <p:nvPr/>
        </p:nvGrpSpPr>
        <p:grpSpPr>
          <a:xfrm>
            <a:off x="6713050" y="-153850"/>
            <a:ext cx="2659600" cy="2199475"/>
            <a:chOff x="6713050" y="-153850"/>
            <a:chExt cx="2659600" cy="2199475"/>
          </a:xfrm>
        </p:grpSpPr>
        <p:sp>
          <p:nvSpPr>
            <p:cNvPr id="308" name="Google Shape;308;p36"/>
            <p:cNvSpPr/>
            <p:nvPr/>
          </p:nvSpPr>
          <p:spPr>
            <a:xfrm rot="10800000">
              <a:off x="89916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 rot="10800000">
              <a:off x="8409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 rot="10800000">
              <a:off x="8409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 rot="10800000">
              <a:off x="7844050" y="413400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 rot="10800000">
              <a:off x="7278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 rot="10800000">
              <a:off x="8409550" y="10146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 rot="10800000">
              <a:off x="67130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 rot="10800000">
              <a:off x="7278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 rot="10800000">
              <a:off x="8409550" y="1664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 rot="10800000">
              <a:off x="7844050" y="10301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7D99E133-DDD9-347F-3554-FE25B2F04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263" y="2216386"/>
            <a:ext cx="3386294" cy="2171051"/>
          </a:xfrm>
          <a:prstGeom prst="rect">
            <a:avLst/>
          </a:prstGeom>
        </p:spPr>
      </p:pic>
      <p:sp>
        <p:nvSpPr>
          <p:cNvPr id="39" name="Google Shape;287;p36">
            <a:extLst>
              <a:ext uri="{FF2B5EF4-FFF2-40B4-BE49-F238E27FC236}">
                <a16:creationId xmlns:a16="http://schemas.microsoft.com/office/drawing/2014/main" id="{D1CD3B24-6EAA-765E-DA0B-BFCB0816329B}"/>
              </a:ext>
            </a:extLst>
          </p:cNvPr>
          <p:cNvSpPr/>
          <p:nvPr/>
        </p:nvSpPr>
        <p:spPr>
          <a:xfrm>
            <a:off x="4927073" y="1485905"/>
            <a:ext cx="667800" cy="34042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288;p36">
            <a:extLst>
              <a:ext uri="{FF2B5EF4-FFF2-40B4-BE49-F238E27FC236}">
                <a16:creationId xmlns:a16="http://schemas.microsoft.com/office/drawing/2014/main" id="{7A2C4FA3-AE57-3E77-FCAD-D93FA76D9C3A}"/>
              </a:ext>
            </a:extLst>
          </p:cNvPr>
          <p:cNvSpPr txBox="1">
            <a:spLocks/>
          </p:cNvSpPr>
          <p:nvPr/>
        </p:nvSpPr>
        <p:spPr>
          <a:xfrm>
            <a:off x="4810212" y="1754476"/>
            <a:ext cx="2331600" cy="5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/>
              <a:t>INCOME</a:t>
            </a:r>
            <a:endParaRPr lang="en-CA" dirty="0"/>
          </a:p>
        </p:txBody>
      </p:sp>
      <p:sp>
        <p:nvSpPr>
          <p:cNvPr id="42" name="Google Shape;289;p36">
            <a:extLst>
              <a:ext uri="{FF2B5EF4-FFF2-40B4-BE49-F238E27FC236}">
                <a16:creationId xmlns:a16="http://schemas.microsoft.com/office/drawing/2014/main" id="{10FA132C-641C-1275-D2B7-6816586EDA15}"/>
              </a:ext>
            </a:extLst>
          </p:cNvPr>
          <p:cNvSpPr txBox="1">
            <a:spLocks/>
          </p:cNvSpPr>
          <p:nvPr/>
        </p:nvSpPr>
        <p:spPr>
          <a:xfrm>
            <a:off x="4927073" y="1497907"/>
            <a:ext cx="667800" cy="32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2400" b="1" i="0" u="none" strike="noStrike" cap="none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5FCD94-D810-F104-793F-0DEB553DD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7614" y="2175094"/>
            <a:ext cx="3194955" cy="225363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"/>
          <p:cNvSpPr/>
          <p:nvPr/>
        </p:nvSpPr>
        <p:spPr>
          <a:xfrm>
            <a:off x="652336" y="1485905"/>
            <a:ext cx="667800" cy="34042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288;p36"/>
          <p:cNvSpPr txBox="1">
            <a:spLocks noGrp="1"/>
          </p:cNvSpPr>
          <p:nvPr>
            <p:ph type="subTitle" idx="16"/>
          </p:nvPr>
        </p:nvSpPr>
        <p:spPr>
          <a:xfrm>
            <a:off x="535475" y="1754476"/>
            <a:ext cx="2331600" cy="5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GENDER</a:t>
            </a:r>
            <a:endParaRPr dirty="0"/>
          </a:p>
        </p:txBody>
      </p:sp>
      <p:sp>
        <p:nvSpPr>
          <p:cNvPr id="290" name="Google Shape;290;p36"/>
          <p:cNvSpPr txBox="1">
            <a:spLocks noGrp="1"/>
          </p:cNvSpPr>
          <p:nvPr>
            <p:ph type="subTitle" idx="1"/>
          </p:nvPr>
        </p:nvSpPr>
        <p:spPr>
          <a:xfrm>
            <a:off x="1701275" y="4428728"/>
            <a:ext cx="4792158" cy="283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-CA" sz="1100" b="1" dirty="0"/>
              <a:t>Right-Tailed Distributions, mean != median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100" b="1" dirty="0"/>
              <a:t>Outliers exist!</a:t>
            </a:r>
          </a:p>
        </p:txBody>
      </p:sp>
      <p:sp>
        <p:nvSpPr>
          <p:cNvPr id="289" name="Google Shape;289;p36"/>
          <p:cNvSpPr txBox="1">
            <a:spLocks noGrp="1"/>
          </p:cNvSpPr>
          <p:nvPr>
            <p:ph type="title"/>
          </p:nvPr>
        </p:nvSpPr>
        <p:spPr>
          <a:xfrm>
            <a:off x="652336" y="1497907"/>
            <a:ext cx="667800" cy="3218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01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301" name="Google Shape;301;p36"/>
          <p:cNvSpPr txBox="1">
            <a:spLocks noGrp="1"/>
          </p:cNvSpPr>
          <p:nvPr>
            <p:ph type="title" idx="15"/>
          </p:nvPr>
        </p:nvSpPr>
        <p:spPr>
          <a:xfrm>
            <a:off x="720000" y="2326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ORIGINAL HYPOTHESES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307" name="Google Shape;307;p36"/>
          <p:cNvGrpSpPr/>
          <p:nvPr/>
        </p:nvGrpSpPr>
        <p:grpSpPr>
          <a:xfrm>
            <a:off x="6713050" y="-153850"/>
            <a:ext cx="2659600" cy="2199475"/>
            <a:chOff x="6713050" y="-153850"/>
            <a:chExt cx="2659600" cy="2199475"/>
          </a:xfrm>
        </p:grpSpPr>
        <p:sp>
          <p:nvSpPr>
            <p:cNvPr id="308" name="Google Shape;308;p36"/>
            <p:cNvSpPr/>
            <p:nvPr/>
          </p:nvSpPr>
          <p:spPr>
            <a:xfrm rot="10800000">
              <a:off x="89916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 rot="10800000">
              <a:off x="8409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 rot="10800000">
              <a:off x="8409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 rot="10800000">
              <a:off x="7844050" y="413400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 rot="10800000">
              <a:off x="7278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 rot="10800000">
              <a:off x="8409550" y="10146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 rot="10800000">
              <a:off x="67130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 rot="10800000">
              <a:off x="7278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 rot="10800000">
              <a:off x="8409550" y="1664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 rot="10800000">
              <a:off x="7844050" y="10301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287;p36">
            <a:extLst>
              <a:ext uri="{FF2B5EF4-FFF2-40B4-BE49-F238E27FC236}">
                <a16:creationId xmlns:a16="http://schemas.microsoft.com/office/drawing/2014/main" id="{D1CD3B24-6EAA-765E-DA0B-BFCB0816329B}"/>
              </a:ext>
            </a:extLst>
          </p:cNvPr>
          <p:cNvSpPr/>
          <p:nvPr/>
        </p:nvSpPr>
        <p:spPr>
          <a:xfrm>
            <a:off x="4927073" y="1485905"/>
            <a:ext cx="667800" cy="340427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288;p36">
            <a:extLst>
              <a:ext uri="{FF2B5EF4-FFF2-40B4-BE49-F238E27FC236}">
                <a16:creationId xmlns:a16="http://schemas.microsoft.com/office/drawing/2014/main" id="{7A2C4FA3-AE57-3E77-FCAD-D93FA76D9C3A}"/>
              </a:ext>
            </a:extLst>
          </p:cNvPr>
          <p:cNvSpPr txBox="1">
            <a:spLocks/>
          </p:cNvSpPr>
          <p:nvPr/>
        </p:nvSpPr>
        <p:spPr>
          <a:xfrm>
            <a:off x="4810212" y="1754476"/>
            <a:ext cx="3033838" cy="5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dirty="0"/>
              <a:t>MARITAL STAUS</a:t>
            </a:r>
          </a:p>
        </p:txBody>
      </p:sp>
      <p:sp>
        <p:nvSpPr>
          <p:cNvPr id="42" name="Google Shape;289;p36">
            <a:extLst>
              <a:ext uri="{FF2B5EF4-FFF2-40B4-BE49-F238E27FC236}">
                <a16:creationId xmlns:a16="http://schemas.microsoft.com/office/drawing/2014/main" id="{10FA132C-641C-1275-D2B7-6816586EDA15}"/>
              </a:ext>
            </a:extLst>
          </p:cNvPr>
          <p:cNvSpPr txBox="1">
            <a:spLocks/>
          </p:cNvSpPr>
          <p:nvPr/>
        </p:nvSpPr>
        <p:spPr>
          <a:xfrm>
            <a:off x="4927073" y="1497907"/>
            <a:ext cx="667800" cy="321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exend Deca"/>
              <a:buNone/>
              <a:defRPr sz="2400" b="1" i="0" u="none" strike="noStrike" cap="none">
                <a:solidFill>
                  <a:schemeClr val="accen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>
                <a:solidFill>
                  <a:schemeClr val="accent2"/>
                </a:solidFill>
              </a:rPr>
              <a:t>02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440C95-CF89-C86F-30C3-0149A9FC7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2430325"/>
            <a:ext cx="2789162" cy="12574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F5B321-7996-2DD3-7C56-074F96F4B0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2024" y="2359493"/>
            <a:ext cx="2985977" cy="1324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429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>
            <a:spLocks noGrp="1"/>
          </p:cNvSpPr>
          <p:nvPr>
            <p:ph type="subTitle" idx="1"/>
          </p:nvPr>
        </p:nvSpPr>
        <p:spPr>
          <a:xfrm>
            <a:off x="590942" y="746643"/>
            <a:ext cx="4792158" cy="2834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000" b="1" dirty="0"/>
              <a:t>Log Transform of Money Variables</a:t>
            </a:r>
          </a:p>
        </p:txBody>
      </p:sp>
      <p:sp>
        <p:nvSpPr>
          <p:cNvPr id="301" name="Google Shape;301;p36"/>
          <p:cNvSpPr txBox="1">
            <a:spLocks noGrp="1"/>
          </p:cNvSpPr>
          <p:nvPr>
            <p:ph type="title" idx="15"/>
          </p:nvPr>
        </p:nvSpPr>
        <p:spPr>
          <a:xfrm>
            <a:off x="720000" y="2326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ENGINEERING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307" name="Google Shape;307;p36"/>
          <p:cNvGrpSpPr/>
          <p:nvPr/>
        </p:nvGrpSpPr>
        <p:grpSpPr>
          <a:xfrm>
            <a:off x="6713050" y="-153850"/>
            <a:ext cx="2659600" cy="2199475"/>
            <a:chOff x="6713050" y="-153850"/>
            <a:chExt cx="2659600" cy="2199475"/>
          </a:xfrm>
        </p:grpSpPr>
        <p:sp>
          <p:nvSpPr>
            <p:cNvPr id="308" name="Google Shape;308;p36"/>
            <p:cNvSpPr/>
            <p:nvPr/>
          </p:nvSpPr>
          <p:spPr>
            <a:xfrm rot="10800000">
              <a:off x="89916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 rot="10800000">
              <a:off x="8409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 rot="10800000">
              <a:off x="8409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 rot="10800000">
              <a:off x="7844050" y="413400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 rot="10800000">
              <a:off x="7278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 rot="10800000">
              <a:off x="8409550" y="10146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 rot="10800000">
              <a:off x="67130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 rot="10800000">
              <a:off x="7278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 rot="10800000">
              <a:off x="8409550" y="1664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 rot="10800000">
              <a:off x="7844050" y="10301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D0F91EC7-DA7B-75CB-DA3A-95283E1D2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834" y="1395675"/>
            <a:ext cx="3582216" cy="24065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0B7E95-1E2D-62A0-A91D-7ADD3FE20E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1333520"/>
            <a:ext cx="3576425" cy="2476459"/>
          </a:xfrm>
          <a:prstGeom prst="rect">
            <a:avLst/>
          </a:prstGeom>
        </p:spPr>
      </p:pic>
      <p:sp>
        <p:nvSpPr>
          <p:cNvPr id="12" name="Google Shape;288;p36">
            <a:extLst>
              <a:ext uri="{FF2B5EF4-FFF2-40B4-BE49-F238E27FC236}">
                <a16:creationId xmlns:a16="http://schemas.microsoft.com/office/drawing/2014/main" id="{27DEDA0C-321C-5D0D-2DC6-D89F64D5ED2B}"/>
              </a:ext>
            </a:extLst>
          </p:cNvPr>
          <p:cNvSpPr txBox="1">
            <a:spLocks/>
          </p:cNvSpPr>
          <p:nvPr/>
        </p:nvSpPr>
        <p:spPr>
          <a:xfrm>
            <a:off x="1964825" y="3830261"/>
            <a:ext cx="2331600" cy="5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dirty="0"/>
              <a:t>BEFORE</a:t>
            </a:r>
          </a:p>
        </p:txBody>
      </p:sp>
      <p:sp>
        <p:nvSpPr>
          <p:cNvPr id="13" name="Google Shape;288;p36">
            <a:extLst>
              <a:ext uri="{FF2B5EF4-FFF2-40B4-BE49-F238E27FC236}">
                <a16:creationId xmlns:a16="http://schemas.microsoft.com/office/drawing/2014/main" id="{38B3F004-3C28-440B-B032-CABB474811EF}"/>
              </a:ext>
            </a:extLst>
          </p:cNvPr>
          <p:cNvSpPr txBox="1">
            <a:spLocks/>
          </p:cNvSpPr>
          <p:nvPr/>
        </p:nvSpPr>
        <p:spPr>
          <a:xfrm>
            <a:off x="6148312" y="3876615"/>
            <a:ext cx="3033838" cy="5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 i="0" u="none" strike="noStrike" cap="none">
                <a:solidFill>
                  <a:schemeClr val="lt2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-CA" dirty="0"/>
              <a:t>AFTER</a:t>
            </a: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666051DA-132E-E9F7-0AA4-D0D4D9279F49}"/>
              </a:ext>
            </a:extLst>
          </p:cNvPr>
          <p:cNvSpPr/>
          <p:nvPr/>
        </p:nvSpPr>
        <p:spPr>
          <a:xfrm>
            <a:off x="4296425" y="2330450"/>
            <a:ext cx="415275" cy="450850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5383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 txBox="1">
            <a:spLocks noGrp="1"/>
          </p:cNvSpPr>
          <p:nvPr>
            <p:ph type="title" idx="15"/>
          </p:nvPr>
        </p:nvSpPr>
        <p:spPr>
          <a:xfrm>
            <a:off x="720000" y="2326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DESIGN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307" name="Google Shape;307;p36"/>
          <p:cNvGrpSpPr/>
          <p:nvPr/>
        </p:nvGrpSpPr>
        <p:grpSpPr>
          <a:xfrm>
            <a:off x="6713050" y="-153850"/>
            <a:ext cx="2659600" cy="2199475"/>
            <a:chOff x="6713050" y="-153850"/>
            <a:chExt cx="2659600" cy="2199475"/>
          </a:xfrm>
        </p:grpSpPr>
        <p:sp>
          <p:nvSpPr>
            <p:cNvPr id="308" name="Google Shape;308;p36"/>
            <p:cNvSpPr/>
            <p:nvPr/>
          </p:nvSpPr>
          <p:spPr>
            <a:xfrm rot="10800000">
              <a:off x="89916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 rot="10800000">
              <a:off x="8409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 rot="10800000">
              <a:off x="8409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 rot="10800000">
              <a:off x="7844050" y="413400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 rot="10800000">
              <a:off x="7278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 rot="10800000">
              <a:off x="8409550" y="10146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 rot="10800000">
              <a:off x="67130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 rot="10800000">
              <a:off x="7278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 rot="10800000">
              <a:off x="8409550" y="1664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 rot="10800000">
              <a:off x="7844050" y="10301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322;p37">
            <a:extLst>
              <a:ext uri="{FF2B5EF4-FFF2-40B4-BE49-F238E27FC236}">
                <a16:creationId xmlns:a16="http://schemas.microsoft.com/office/drawing/2014/main" id="{2C769D7D-9049-9FC5-F7C3-189D2C34104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78794" y="3732401"/>
            <a:ext cx="7001654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</a:pPr>
            <a:r>
              <a:rPr lang="en-US" sz="2400" b="1" dirty="0">
                <a:solidFill>
                  <a:schemeClr val="bg2"/>
                </a:solidFill>
              </a:rPr>
              <a:t>Tried Random Forest Classifier and </a:t>
            </a:r>
            <a:r>
              <a:rPr lang="en-US" sz="2400" b="1" dirty="0" err="1">
                <a:solidFill>
                  <a:schemeClr val="bg2"/>
                </a:solidFill>
              </a:rPr>
              <a:t>XGBoost</a:t>
            </a:r>
            <a:endParaRPr lang="en-US" sz="2400" b="1" dirty="0">
              <a:solidFill>
                <a:schemeClr val="bg2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B1EFBBC-AD03-09DF-975C-243CB2B581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6538778"/>
              </p:ext>
            </p:extLst>
          </p:nvPr>
        </p:nvGraphicFramePr>
        <p:xfrm>
          <a:off x="1822805" y="1509388"/>
          <a:ext cx="5085900" cy="1857438"/>
        </p:xfrm>
        <a:graphic>
          <a:graphicData uri="http://schemas.openxmlformats.org/drawingml/2006/table">
            <a:tbl>
              <a:tblPr firstRow="1" bandRow="1">
                <a:tableStyleId>{96D383A0-19A5-4526-8D3C-BD9C435DB0FA}</a:tableStyleId>
              </a:tblPr>
              <a:tblGrid>
                <a:gridCol w="2542950">
                  <a:extLst>
                    <a:ext uri="{9D8B030D-6E8A-4147-A177-3AD203B41FA5}">
                      <a16:colId xmlns:a16="http://schemas.microsoft.com/office/drawing/2014/main" val="2545913825"/>
                    </a:ext>
                  </a:extLst>
                </a:gridCol>
                <a:gridCol w="2542950">
                  <a:extLst>
                    <a:ext uri="{9D8B030D-6E8A-4147-A177-3AD203B41FA5}">
                      <a16:colId xmlns:a16="http://schemas.microsoft.com/office/drawing/2014/main" val="530903505"/>
                    </a:ext>
                  </a:extLst>
                </a:gridCol>
              </a:tblGrid>
              <a:tr h="546746">
                <a:tc>
                  <a:txBody>
                    <a:bodyPr/>
                    <a:lstStyle/>
                    <a:p>
                      <a:pPr algn="ctr"/>
                      <a:r>
                        <a:rPr lang="en-CA" sz="1800" b="1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R^2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434436"/>
                  </a:ext>
                </a:extLst>
              </a:tr>
              <a:tr h="763946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Random Forest Classifier</a:t>
                      </a:r>
                      <a:endParaRPr lang="en-CA" sz="1800" b="0" i="0" u="none" strike="noStrike" cap="none" dirty="0">
                        <a:solidFill>
                          <a:schemeClr val="lt1"/>
                        </a:solidFill>
                        <a:latin typeface="Inter"/>
                        <a:ea typeface="Inter"/>
                        <a:sym typeface="Inte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0.82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2433129"/>
                  </a:ext>
                </a:extLst>
              </a:tr>
              <a:tr h="546746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 err="1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XGBoost</a:t>
                      </a:r>
                      <a:endParaRPr lang="en-CA" sz="1800" b="0" i="0" u="none" strike="noStrike" cap="none" dirty="0">
                        <a:solidFill>
                          <a:schemeClr val="lt1"/>
                        </a:solidFill>
                        <a:latin typeface="Inter"/>
                        <a:ea typeface="Inter"/>
                        <a:sym typeface="Inte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0.81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19441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7454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6"/>
          <p:cNvSpPr txBox="1">
            <a:spLocks noGrp="1"/>
          </p:cNvSpPr>
          <p:nvPr>
            <p:ph type="title" idx="15"/>
          </p:nvPr>
        </p:nvSpPr>
        <p:spPr>
          <a:xfrm>
            <a:off x="720000" y="2326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DESIGN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307" name="Google Shape;307;p36"/>
          <p:cNvGrpSpPr/>
          <p:nvPr/>
        </p:nvGrpSpPr>
        <p:grpSpPr>
          <a:xfrm>
            <a:off x="6713050" y="-153850"/>
            <a:ext cx="2659600" cy="2199475"/>
            <a:chOff x="6713050" y="-153850"/>
            <a:chExt cx="2659600" cy="2199475"/>
          </a:xfrm>
        </p:grpSpPr>
        <p:sp>
          <p:nvSpPr>
            <p:cNvPr id="308" name="Google Shape;308;p36"/>
            <p:cNvSpPr/>
            <p:nvPr/>
          </p:nvSpPr>
          <p:spPr>
            <a:xfrm rot="10800000">
              <a:off x="89916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 rot="10800000">
              <a:off x="8409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 rot="10800000">
              <a:off x="8409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6"/>
            <p:cNvSpPr/>
            <p:nvPr/>
          </p:nvSpPr>
          <p:spPr>
            <a:xfrm rot="10800000">
              <a:off x="7844050" y="413400"/>
              <a:ext cx="381000" cy="381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6"/>
            <p:cNvSpPr/>
            <p:nvPr/>
          </p:nvSpPr>
          <p:spPr>
            <a:xfrm rot="10800000">
              <a:off x="72785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6"/>
            <p:cNvSpPr/>
            <p:nvPr/>
          </p:nvSpPr>
          <p:spPr>
            <a:xfrm rot="10800000">
              <a:off x="8409550" y="101467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6"/>
            <p:cNvSpPr/>
            <p:nvPr/>
          </p:nvSpPr>
          <p:spPr>
            <a:xfrm rot="10800000">
              <a:off x="6713050" y="4134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6"/>
            <p:cNvSpPr/>
            <p:nvPr/>
          </p:nvSpPr>
          <p:spPr>
            <a:xfrm rot="10800000">
              <a:off x="7278550" y="-15385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6"/>
            <p:cNvSpPr/>
            <p:nvPr/>
          </p:nvSpPr>
          <p:spPr>
            <a:xfrm rot="10800000">
              <a:off x="8409550" y="1664625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6"/>
            <p:cNvSpPr/>
            <p:nvPr/>
          </p:nvSpPr>
          <p:spPr>
            <a:xfrm rot="10800000">
              <a:off x="7844050" y="1030100"/>
              <a:ext cx="381000" cy="381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322;p37">
            <a:extLst>
              <a:ext uri="{FF2B5EF4-FFF2-40B4-BE49-F238E27FC236}">
                <a16:creationId xmlns:a16="http://schemas.microsoft.com/office/drawing/2014/main" id="{2C769D7D-9049-9FC5-F7C3-189D2C34104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42499" y="4266438"/>
            <a:ext cx="7001654" cy="38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</a:pPr>
            <a:r>
              <a:rPr lang="en-US" sz="2400" b="1" dirty="0">
                <a:solidFill>
                  <a:schemeClr val="bg2"/>
                </a:solidFill>
              </a:rPr>
              <a:t>Used </a:t>
            </a:r>
            <a:r>
              <a:rPr lang="en-US" sz="2400" b="1" dirty="0" err="1">
                <a:solidFill>
                  <a:schemeClr val="bg2"/>
                </a:solidFill>
              </a:rPr>
              <a:t>GridSearchCV</a:t>
            </a:r>
            <a:r>
              <a:rPr lang="en-US" sz="2400" b="1" dirty="0">
                <a:solidFill>
                  <a:schemeClr val="bg2"/>
                </a:solidFill>
              </a:rPr>
              <a:t> to tune hyperparameters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CB1EFBBC-AD03-09DF-975C-243CB2B581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7849134"/>
              </p:ext>
            </p:extLst>
          </p:nvPr>
        </p:nvGraphicFramePr>
        <p:xfrm>
          <a:off x="1893936" y="1155702"/>
          <a:ext cx="5085900" cy="2950930"/>
        </p:xfrm>
        <a:graphic>
          <a:graphicData uri="http://schemas.openxmlformats.org/drawingml/2006/table">
            <a:tbl>
              <a:tblPr firstRow="1" bandRow="1">
                <a:tableStyleId>{96D383A0-19A5-4526-8D3C-BD9C435DB0FA}</a:tableStyleId>
              </a:tblPr>
              <a:tblGrid>
                <a:gridCol w="2542950">
                  <a:extLst>
                    <a:ext uri="{9D8B030D-6E8A-4147-A177-3AD203B41FA5}">
                      <a16:colId xmlns:a16="http://schemas.microsoft.com/office/drawing/2014/main" val="2545913825"/>
                    </a:ext>
                  </a:extLst>
                </a:gridCol>
                <a:gridCol w="2542950">
                  <a:extLst>
                    <a:ext uri="{9D8B030D-6E8A-4147-A177-3AD203B41FA5}">
                      <a16:colId xmlns:a16="http://schemas.microsoft.com/office/drawing/2014/main" val="530903505"/>
                    </a:ext>
                  </a:extLst>
                </a:gridCol>
              </a:tblGrid>
              <a:tr h="546746">
                <a:tc>
                  <a:txBody>
                    <a:bodyPr/>
                    <a:lstStyle/>
                    <a:p>
                      <a:pPr algn="ctr"/>
                      <a:r>
                        <a:rPr lang="en-CA" sz="1800" b="1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Parameter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1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Value Used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434436"/>
                  </a:ext>
                </a:extLst>
              </a:tr>
              <a:tr h="763946">
                <a:tc>
                  <a:txBody>
                    <a:bodyPr/>
                    <a:lstStyle/>
                    <a:p>
                      <a:pPr algn="ctr"/>
                      <a:r>
                        <a:rPr lang="en-CA" sz="1800" b="0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Criterion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i="0" u="none" strike="noStrike" cap="none" dirty="0" err="1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gini</a:t>
                      </a:r>
                      <a:endParaRPr lang="en-CA" sz="1800" b="0" i="0" u="none" strike="noStrike" cap="none" dirty="0">
                        <a:solidFill>
                          <a:schemeClr val="lt1"/>
                        </a:solidFill>
                        <a:latin typeface="Inter"/>
                        <a:ea typeface="Inter"/>
                        <a:sym typeface="Inter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2433129"/>
                  </a:ext>
                </a:extLst>
              </a:tr>
              <a:tr h="546746"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u="none" strike="noStrike" cap="none" dirty="0" err="1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Max_depth</a:t>
                      </a:r>
                      <a:endParaRPr lang="en-CA" sz="1800" b="0" i="0" u="none" strike="noStrike" cap="none" dirty="0">
                        <a:solidFill>
                          <a:schemeClr val="lt1"/>
                        </a:solidFill>
                        <a:latin typeface="Inter"/>
                        <a:ea typeface="Inter"/>
                        <a:sym typeface="Inte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31944144"/>
                  </a:ext>
                </a:extLst>
              </a:tr>
              <a:tr h="546746">
                <a:tc>
                  <a:txBody>
                    <a:bodyPr/>
                    <a:lstStyle/>
                    <a:p>
                      <a:pPr algn="ctr"/>
                      <a:r>
                        <a:rPr lang="en-CA" sz="1800" b="0" i="0" u="none" strike="noStrike" cap="none" dirty="0" err="1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Max_features</a:t>
                      </a:r>
                      <a:endParaRPr lang="en-CA" sz="1800" b="0" i="0" u="none" strike="noStrike" cap="none" dirty="0">
                        <a:solidFill>
                          <a:schemeClr val="lt1"/>
                        </a:solidFill>
                        <a:latin typeface="Inter"/>
                        <a:ea typeface="Inter"/>
                        <a:sym typeface="Inte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sqrt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6070642"/>
                  </a:ext>
                </a:extLst>
              </a:tr>
              <a:tr h="546746">
                <a:tc>
                  <a:txBody>
                    <a:bodyPr/>
                    <a:lstStyle/>
                    <a:p>
                      <a:pPr algn="ctr"/>
                      <a:r>
                        <a:rPr lang="en-CA" sz="1800" b="0" i="0" u="none" strike="noStrike" cap="none" dirty="0" err="1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N_estimators</a:t>
                      </a:r>
                      <a:endParaRPr lang="en-CA" sz="1800" b="0" i="0" u="none" strike="noStrike" cap="none" dirty="0">
                        <a:solidFill>
                          <a:schemeClr val="lt1"/>
                        </a:solidFill>
                        <a:latin typeface="Inter"/>
                        <a:ea typeface="Inter"/>
                        <a:sym typeface="Inter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800" b="0" i="0" u="none" strike="noStrike" cap="none" dirty="0">
                          <a:solidFill>
                            <a:schemeClr val="lt1"/>
                          </a:solidFill>
                          <a:latin typeface="Inter"/>
                          <a:ea typeface="Inter"/>
                          <a:sym typeface="Inter"/>
                        </a:rPr>
                        <a:t>500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4745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594347"/>
      </p:ext>
    </p:extLst>
  </p:cSld>
  <p:clrMapOvr>
    <a:masterClrMapping/>
  </p:clrMapOvr>
</p:sld>
</file>

<file path=ppt/theme/theme1.xml><?xml version="1.0" encoding="utf-8"?>
<a:theme xmlns:a="http://schemas.openxmlformats.org/drawingml/2006/main" name="Bank Loan Proposal by Slidesgo">
  <a:themeElements>
    <a:clrScheme name="Simple Light">
      <a:dk1>
        <a:srgbClr val="FFFFFF"/>
      </a:dk1>
      <a:lt1>
        <a:srgbClr val="5680BC"/>
      </a:lt1>
      <a:dk2>
        <a:srgbClr val="6BBD9B"/>
      </a:dk2>
      <a:lt2>
        <a:srgbClr val="9BBEEE"/>
      </a:lt2>
      <a:accent1>
        <a:srgbClr val="EFEFE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5680B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2736</TotalTime>
  <Words>247</Words>
  <Application>Microsoft Office PowerPoint</Application>
  <PresentationFormat>On-screen Show (16:9)</PresentationFormat>
  <Paragraphs>88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Lexend Deca</vt:lpstr>
      <vt:lpstr>Inter</vt:lpstr>
      <vt:lpstr>Bebas Neue</vt:lpstr>
      <vt:lpstr>Arial</vt:lpstr>
      <vt:lpstr>Bank Loan Proposal by Slidesgo</vt:lpstr>
      <vt:lpstr>MODEL DEPLOYMENT</vt:lpstr>
      <vt:lpstr>PowerPoint Presentation</vt:lpstr>
      <vt:lpstr>PowerPoint Presentation</vt:lpstr>
      <vt:lpstr>HYPOTHESES</vt:lpstr>
      <vt:lpstr>01</vt:lpstr>
      <vt:lpstr>01</vt:lpstr>
      <vt:lpstr>FEATURE ENGINEERING</vt:lpstr>
      <vt:lpstr>MODEL DESIGN</vt:lpstr>
      <vt:lpstr>MODEL DESIGN</vt:lpstr>
      <vt:lpstr>PIPELINE</vt:lpstr>
      <vt:lpstr>PowerPoint Presentation</vt:lpstr>
      <vt:lpstr>API</vt:lpstr>
      <vt:lpstr>API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LOAN PROPOSAL</dc:title>
  <dc:creator>Melissa Nielsen</dc:creator>
  <cp:lastModifiedBy>Melissa Nielsen</cp:lastModifiedBy>
  <cp:revision>9</cp:revision>
  <dcterms:modified xsi:type="dcterms:W3CDTF">2022-12-13T07:32:51Z</dcterms:modified>
</cp:coreProperties>
</file>